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30"/>
  </p:notesMasterIdLst>
  <p:handoutMasterIdLst>
    <p:handoutMasterId r:id="rId31"/>
  </p:handoutMasterIdLst>
  <p:sldIdLst>
    <p:sldId id="256" r:id="rId2"/>
    <p:sldId id="264" r:id="rId3"/>
    <p:sldId id="257" r:id="rId4"/>
    <p:sldId id="258" r:id="rId5"/>
    <p:sldId id="259" r:id="rId6"/>
    <p:sldId id="260" r:id="rId7"/>
    <p:sldId id="261" r:id="rId8"/>
    <p:sldId id="269" r:id="rId9"/>
    <p:sldId id="270" r:id="rId10"/>
    <p:sldId id="271" r:id="rId11"/>
    <p:sldId id="272" r:id="rId12"/>
    <p:sldId id="262" r:id="rId13"/>
    <p:sldId id="263" r:id="rId14"/>
    <p:sldId id="265" r:id="rId15"/>
    <p:sldId id="266" r:id="rId16"/>
    <p:sldId id="267" r:id="rId17"/>
    <p:sldId id="268" r:id="rId18"/>
    <p:sldId id="273" r:id="rId19"/>
    <p:sldId id="274" r:id="rId20"/>
    <p:sldId id="281" r:id="rId21"/>
    <p:sldId id="282" r:id="rId22"/>
    <p:sldId id="283" r:id="rId23"/>
    <p:sldId id="284" r:id="rId24"/>
    <p:sldId id="277" r:id="rId25"/>
    <p:sldId id="276" r:id="rId26"/>
    <p:sldId id="278" r:id="rId27"/>
    <p:sldId id="279" r:id="rId28"/>
    <p:sldId id="280" r:id="rId2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94" autoAdjust="0"/>
    <p:restoredTop sz="94660"/>
  </p:normalViewPr>
  <p:slideViewPr>
    <p:cSldViewPr snapToGrid="0">
      <p:cViewPr varScale="1">
        <p:scale>
          <a:sx n="69" d="100"/>
          <a:sy n="69" d="100"/>
        </p:scale>
        <p:origin x="76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6" d="100"/>
          <a:sy n="56" d="100"/>
        </p:scale>
        <p:origin x="2856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B32A13-2301-4C70-9B41-47065E608A18}" type="datetimeFigureOut">
              <a:rPr lang="ru-RU" smtClean="0"/>
              <a:t>06.05.2020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5EE742-FC54-48A6-BF2A-3D08CA6474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22478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CBCB64-0847-41F1-ABA0-C4E101663586}" type="datetimeFigureOut">
              <a:rPr lang="ru-RU" smtClean="0"/>
              <a:t>06.05.2020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12175E-5395-4EE7-9FE6-365D3E4102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2539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12175E-5395-4EE7-9FE6-365D3E410273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28970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Tx/>
              <a:buFont typeface="Arial" panose="020B0604020202020204" pitchFamily="34" charset="0"/>
              <a:buNone/>
              <a:tabLst/>
              <a:defRPr sz="12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 smtClean="0"/>
              <a:t>УЧИТЕЛЬ: Марченко Олеся Олеговна 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DA184161-FC60-4DA0-9A5E-054DEB9E1762}" type="datetimeFigureOut">
              <a:rPr lang="ru-RU" smtClean="0"/>
              <a:t>06.05.2020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DFA9FA47-7112-4DD9-BEAE-B7E115972811}" type="slidenum">
              <a:rPr lang="ru-RU" smtClean="0"/>
              <a:t>‹#›</a:t>
            </a:fld>
            <a:endParaRPr lang="ru-RU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0443136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84161-FC60-4DA0-9A5E-054DEB9E1762}" type="datetimeFigureOut">
              <a:rPr lang="ru-RU" smtClean="0"/>
              <a:t>06.05.2020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9FA47-7112-4DD9-BEAE-B7E1159728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39590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84161-FC60-4DA0-9A5E-054DEB9E1762}" type="datetimeFigureOut">
              <a:rPr lang="ru-RU" smtClean="0"/>
              <a:t>06.05.2020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9FA47-7112-4DD9-BEAE-B7E1159728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83357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84161-FC60-4DA0-9A5E-054DEB9E1762}" type="datetimeFigureOut">
              <a:rPr lang="ru-RU" smtClean="0"/>
              <a:t>06.05.2020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9FA47-7112-4DD9-BEAE-B7E1159728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16366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DA184161-FC60-4DA0-9A5E-054DEB9E1762}" type="datetimeFigureOut">
              <a:rPr lang="ru-RU" smtClean="0"/>
              <a:t>06.05.2020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DFA9FA47-7112-4DD9-BEAE-B7E115972811}" type="slidenum">
              <a:rPr lang="ru-RU" smtClean="0"/>
              <a:t>‹#›</a:t>
            </a:fld>
            <a:endParaRPr lang="ru-RU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92131336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84161-FC60-4DA0-9A5E-054DEB9E1762}" type="datetimeFigureOut">
              <a:rPr lang="ru-RU" smtClean="0"/>
              <a:t>06.05.2020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9FA47-7112-4DD9-BEAE-B7E1159728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4138224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84161-FC60-4DA0-9A5E-054DEB9E1762}" type="datetimeFigureOut">
              <a:rPr lang="ru-RU" smtClean="0"/>
              <a:t>06.05.2020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9FA47-7112-4DD9-BEAE-B7E1159728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3299794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84161-FC60-4DA0-9A5E-054DEB9E1762}" type="datetimeFigureOut">
              <a:rPr lang="ru-RU" smtClean="0"/>
              <a:t>06.05.2020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9FA47-7112-4DD9-BEAE-B7E1159728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89253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84161-FC60-4DA0-9A5E-054DEB9E1762}" type="datetimeFigureOut">
              <a:rPr lang="ru-RU" smtClean="0"/>
              <a:t>06.05.2020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9FA47-7112-4DD9-BEAE-B7E1159728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43811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DA184161-FC60-4DA0-9A5E-054DEB9E1762}" type="datetimeFigureOut">
              <a:rPr lang="ru-RU" smtClean="0"/>
              <a:t>06.05.2020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DFA9FA47-7112-4DD9-BEAE-B7E115972811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03496452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DA184161-FC60-4DA0-9A5E-054DEB9E1762}" type="datetimeFigureOut">
              <a:rPr lang="ru-RU" smtClean="0"/>
              <a:t>06.05.2020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DFA9FA47-7112-4DD9-BEAE-B7E1159728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10396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</a:p>
          <a:p>
            <a:pPr lvl="4"/>
            <a:endParaRPr lang="ru-RU" dirty="0" smtClean="0"/>
          </a:p>
          <a:p>
            <a:pPr lvl="4"/>
            <a:endParaRPr lang="ru-RU" dirty="0" smtClean="0"/>
          </a:p>
          <a:p>
            <a:pPr lvl="4"/>
            <a:endParaRPr lang="ru-RU" dirty="0" smtClean="0"/>
          </a:p>
          <a:p>
            <a:pPr lvl="4"/>
            <a:endParaRPr lang="ru-RU" dirty="0" smtClean="0"/>
          </a:p>
          <a:p>
            <a:pPr lvl="4"/>
            <a:endParaRPr lang="ru-RU" dirty="0" smtClean="0"/>
          </a:p>
          <a:p>
            <a:pPr marL="2057400" marR="0" lvl="4" indent="-228600" algn="ctr" defTabSz="914400" rtl="0" eaLnBrk="1" fontAlgn="auto" latinLnBrk="0" hangingPunct="1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endParaRPr lang="ru-RU" dirty="0" smtClean="0"/>
          </a:p>
          <a:p>
            <a:pPr marL="2057400" marR="0" lvl="4" indent="-228600" algn="ctr" defTabSz="914400" rtl="0" eaLnBrk="1" fontAlgn="auto" latinLnBrk="0" hangingPunct="1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ru-RU" dirty="0" smtClean="0"/>
              <a:t>УЧИТЕЛЬ: Марченко Олеся Олеговна </a:t>
            </a:r>
          </a:p>
          <a:p>
            <a:pPr lvl="4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DA184161-FC60-4DA0-9A5E-054DEB9E1762}" type="datetimeFigureOut">
              <a:rPr lang="ru-RU" smtClean="0"/>
              <a:t>06.05.2020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56533" y="6029883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DFA9FA47-7112-4DD9-BEAE-B7E115972811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45" y="-1"/>
            <a:ext cx="1158092" cy="12878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53500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828800" marR="0" indent="0" algn="ctr" defTabSz="914400" rtl="0" eaLnBrk="1" fontAlgn="auto" latinLnBrk="0" hangingPunct="1">
        <a:lnSpc>
          <a:spcPct val="110000"/>
        </a:lnSpc>
        <a:spcBef>
          <a:spcPts val="700"/>
        </a:spcBef>
        <a:spcAft>
          <a:spcPts val="0"/>
        </a:spcAft>
        <a:buClr>
          <a:schemeClr val="tx2"/>
        </a:buClr>
        <a:buSzTx/>
        <a:buFont typeface="Arial" panose="020B0604020202020204" pitchFamily="34" charset="0"/>
        <a:buNone/>
        <a:tabLst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ПОДГОТОВКА К ЗАДАНИЮ №2 ЕГЭ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15045" y="6486860"/>
            <a:ext cx="8045373" cy="742279"/>
          </a:xfrm>
        </p:spPr>
        <p:txBody>
          <a:bodyPr/>
          <a:lstStyle/>
          <a:p>
            <a:r>
              <a:rPr lang="ru-RU" dirty="0" smtClean="0"/>
              <a:t>Марченко Олеся Олеговна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22185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ПОТРЕНИРУЕМСЯ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51678" y="1524001"/>
            <a:ext cx="10178322" cy="4807526"/>
          </a:xfrm>
        </p:spPr>
        <p:txBody>
          <a:bodyPr>
            <a:normAutofit/>
          </a:bodyPr>
          <a:lstStyle/>
          <a:p>
            <a:pPr marL="0" indent="0" fontAlgn="base">
              <a:buNone/>
            </a:pPr>
            <a:r>
              <a:rPr lang="ru-RU" b="1" dirty="0">
                <a:solidFill>
                  <a:srgbClr val="C00000"/>
                </a:solidFill>
                <a:latin typeface="Segoe Script" panose="030B0504020000000003" pitchFamily="66" charset="0"/>
              </a:rPr>
              <a:t>3</a:t>
            </a:r>
            <a:r>
              <a:rPr lang="ru-RU" b="1" dirty="0" smtClean="0">
                <a:solidFill>
                  <a:srgbClr val="C00000"/>
                </a:solidFill>
                <a:latin typeface="Segoe Script" panose="030B0504020000000003" pitchFamily="66" charset="0"/>
              </a:rPr>
              <a:t>.</a:t>
            </a:r>
            <a:r>
              <a:rPr lang="ru-RU" dirty="0" smtClean="0">
                <a:solidFill>
                  <a:srgbClr val="C00000"/>
                </a:solidFill>
                <a:latin typeface="Segoe Script" panose="030B0504020000000003" pitchFamily="66" charset="0"/>
              </a:rPr>
              <a:t> </a:t>
            </a:r>
            <a:r>
              <a:rPr lang="ru-RU" dirty="0">
                <a:solidFill>
                  <a:srgbClr val="C00000"/>
                </a:solidFill>
                <a:latin typeface="Segoe Script" panose="030B0504020000000003" pitchFamily="66" charset="0"/>
              </a:rPr>
              <a:t>Самостоятельно подберите </a:t>
            </a:r>
            <a:r>
              <a:rPr lang="ru-RU" b="1" dirty="0">
                <a:solidFill>
                  <a:srgbClr val="C00000"/>
                </a:solidFill>
                <a:latin typeface="Segoe Script" panose="030B0504020000000003" pitchFamily="66" charset="0"/>
              </a:rPr>
              <a:t>выделительно-ограничительную частицу</a:t>
            </a:r>
            <a:r>
              <a:rPr lang="ru-RU" dirty="0">
                <a:solidFill>
                  <a:srgbClr val="C00000"/>
                </a:solidFill>
                <a:latin typeface="Segoe Script" panose="030B0504020000000003" pitchFamily="66" charset="0"/>
              </a:rPr>
              <a:t>, которая должна стоять на месте пропуска в третьем </a:t>
            </a:r>
            <a:r>
              <a:rPr lang="ru-RU" b="1" dirty="0">
                <a:solidFill>
                  <a:srgbClr val="C00000"/>
                </a:solidFill>
                <a:latin typeface="Segoe Script" panose="030B0504020000000003" pitchFamily="66" charset="0"/>
              </a:rPr>
              <a:t>(3)</a:t>
            </a:r>
            <a:r>
              <a:rPr lang="ru-RU" dirty="0">
                <a:solidFill>
                  <a:srgbClr val="C00000"/>
                </a:solidFill>
                <a:latin typeface="Segoe Script" panose="030B0504020000000003" pitchFamily="66" charset="0"/>
              </a:rPr>
              <a:t> предложении текста. Запишите эту частицу. </a:t>
            </a:r>
          </a:p>
          <a:p>
            <a:pPr marL="0" indent="0" fontAlgn="base">
              <a:buNone/>
            </a:pPr>
            <a:endParaRPr lang="ru-RU" sz="2400" b="1" dirty="0" smtClean="0">
              <a:solidFill>
                <a:schemeClr val="tx2">
                  <a:lumMod val="90000"/>
                  <a:lumOff val="10000"/>
                </a:schemeClr>
              </a:solidFill>
            </a:endParaRPr>
          </a:p>
          <a:p>
            <a:pPr marL="0" indent="0" fontAlgn="base">
              <a:buNone/>
            </a:pPr>
            <a:r>
              <a:rPr lang="ru-RU" sz="2400" b="1" dirty="0" smtClean="0">
                <a:solidFill>
                  <a:schemeClr val="tx2">
                    <a:lumMod val="90000"/>
                    <a:lumOff val="10000"/>
                  </a:schemeClr>
                </a:solidFill>
              </a:rPr>
              <a:t>(</a:t>
            </a:r>
            <a:r>
              <a:rPr lang="ru-RU" sz="2400" b="1" dirty="0">
                <a:solidFill>
                  <a:schemeClr val="tx2">
                    <a:lumMod val="90000"/>
                    <a:lumOff val="10000"/>
                  </a:schemeClr>
                </a:solidFill>
              </a:rPr>
              <a:t>1)Планета вдоль и поперек изрезана линиями: границами стран и континентов, параллелями и меридианами, дорогами и коммуникациями. (2)Но есть среди них одна, удивительная практически во всех отношениях, — это экватор. (3)… здесь можно одновременно стоять одной ногой в Северном, а другой в Южном полушарии. </a:t>
            </a:r>
          </a:p>
          <a:p>
            <a:pPr fontAlgn="base"/>
            <a:endParaRPr lang="ru-RU" sz="2400" dirty="0" smtClean="0">
              <a:solidFill>
                <a:srgbClr val="FF0000"/>
              </a:solidFill>
            </a:endParaRPr>
          </a:p>
          <a:p>
            <a:pPr marL="0" indent="0" fontAlgn="base">
              <a:buNone/>
            </a:pPr>
            <a:r>
              <a:rPr lang="ru-RU" sz="2400" dirty="0">
                <a:solidFill>
                  <a:srgbClr val="FF0000"/>
                </a:solidFill>
              </a:rPr>
              <a:t> </a:t>
            </a:r>
            <a:r>
              <a:rPr lang="ru-RU" sz="2400" u="sng" dirty="0" smtClean="0">
                <a:solidFill>
                  <a:srgbClr val="FF0000"/>
                </a:solidFill>
              </a:rPr>
              <a:t>Ответ: ТОЛЬКО</a:t>
            </a:r>
            <a:endParaRPr lang="ru-RU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74904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ПОТРЕНИРУЕМСЯ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51678" y="1510145"/>
            <a:ext cx="10178322" cy="5209310"/>
          </a:xfrm>
        </p:spPr>
        <p:txBody>
          <a:bodyPr>
            <a:normAutofit fontScale="92500"/>
          </a:bodyPr>
          <a:lstStyle/>
          <a:p>
            <a:pPr marL="0" indent="0" fontAlgn="base">
              <a:buNone/>
            </a:pPr>
            <a:r>
              <a:rPr lang="ru-RU" dirty="0" smtClean="0">
                <a:solidFill>
                  <a:srgbClr val="C00000"/>
                </a:solidFill>
                <a:latin typeface="Segoe Script" panose="030B0504020000000003" pitchFamily="66" charset="0"/>
              </a:rPr>
              <a:t> </a:t>
            </a:r>
            <a:r>
              <a:rPr lang="ru-RU" dirty="0">
                <a:solidFill>
                  <a:srgbClr val="C00000"/>
                </a:solidFill>
                <a:latin typeface="Segoe Script" panose="030B0504020000000003" pitchFamily="66" charset="0"/>
              </a:rPr>
              <a:t>Самостоятельно подберите </a:t>
            </a:r>
            <a:r>
              <a:rPr lang="ru-RU" b="1" dirty="0">
                <a:solidFill>
                  <a:srgbClr val="C00000"/>
                </a:solidFill>
                <a:latin typeface="Segoe Script" panose="030B0504020000000003" pitchFamily="66" charset="0"/>
              </a:rPr>
              <a:t>указательную частицу</a:t>
            </a:r>
            <a:r>
              <a:rPr lang="ru-RU" dirty="0">
                <a:solidFill>
                  <a:srgbClr val="C00000"/>
                </a:solidFill>
                <a:latin typeface="Segoe Script" panose="030B0504020000000003" pitchFamily="66" charset="0"/>
              </a:rPr>
              <a:t>, которая должна стоять на месте пропуска во втором </a:t>
            </a:r>
            <a:r>
              <a:rPr lang="ru-RU" b="1" dirty="0">
                <a:solidFill>
                  <a:srgbClr val="C00000"/>
                </a:solidFill>
                <a:latin typeface="Segoe Script" panose="030B0504020000000003" pitchFamily="66" charset="0"/>
              </a:rPr>
              <a:t>(2)</a:t>
            </a:r>
            <a:r>
              <a:rPr lang="ru-RU" dirty="0">
                <a:solidFill>
                  <a:srgbClr val="C00000"/>
                </a:solidFill>
                <a:latin typeface="Segoe Script" panose="030B0504020000000003" pitchFamily="66" charset="0"/>
              </a:rPr>
              <a:t> предложении текста. Запишите эту частицу.</a:t>
            </a:r>
            <a:r>
              <a:rPr lang="ru-RU" dirty="0"/>
              <a:t> </a:t>
            </a:r>
            <a:endParaRPr lang="ru-RU" dirty="0" smtClean="0"/>
          </a:p>
          <a:p>
            <a:pPr marL="0" indent="0" fontAlgn="base">
              <a:buNone/>
            </a:pPr>
            <a:endParaRPr lang="ru-RU" dirty="0"/>
          </a:p>
          <a:p>
            <a:pPr marL="0" indent="0" fontAlgn="base">
              <a:buNone/>
            </a:pPr>
            <a:r>
              <a:rPr lang="ru-RU" sz="2200" b="1" dirty="0">
                <a:solidFill>
                  <a:schemeClr val="tx2">
                    <a:lumMod val="90000"/>
                    <a:lumOff val="10000"/>
                  </a:schemeClr>
                </a:solidFill>
              </a:rPr>
              <a:t>(1)Изучив строение чешуек бабочек юрского периода, ученые из Китая, Германии и Великобритании пришли к выводу, что для них был характерен металлический блеск с золотистым отливом. (2)… древнейшее сохранившееся свидетельство структурной окраски насекомых — до сих пор попытки ее реконструкции предпринимались только на материале кайнозойских бабочек и жуков возрастом менее 50 млн лет. (3)Представление о том, как выглядели первые чешуекрылые, можно составить по ныне живущим зубатым молям — чешуйки на крыльях устроены у них практически так же. (4)Получается, эволюция в данном случае стояла на месте почти 200 млн лет. </a:t>
            </a:r>
            <a:endParaRPr lang="ru-RU" sz="2200" b="1" dirty="0" smtClean="0">
              <a:solidFill>
                <a:schemeClr val="tx2">
                  <a:lumMod val="90000"/>
                  <a:lumOff val="10000"/>
                </a:schemeClr>
              </a:solidFill>
            </a:endParaRPr>
          </a:p>
          <a:p>
            <a:pPr marL="0" indent="0" fontAlgn="base">
              <a:buNone/>
            </a:pPr>
            <a:endParaRPr lang="ru-RU" sz="2200" b="1" dirty="0" smtClean="0">
              <a:solidFill>
                <a:schemeClr val="tx2">
                  <a:lumMod val="90000"/>
                  <a:lumOff val="10000"/>
                </a:schemeClr>
              </a:solidFill>
            </a:endParaRPr>
          </a:p>
          <a:p>
            <a:pPr marL="0" indent="0" fontAlgn="base">
              <a:buNone/>
            </a:pPr>
            <a:r>
              <a:rPr lang="ru-RU" sz="2600" dirty="0" smtClean="0">
                <a:solidFill>
                  <a:srgbClr val="FF0000"/>
                </a:solidFill>
              </a:rPr>
              <a:t>Ответ: ЭТО</a:t>
            </a:r>
            <a:endParaRPr lang="ru-RU" sz="2600" dirty="0">
              <a:solidFill>
                <a:srgbClr val="FF0000"/>
              </a:solidFill>
            </a:endParaRP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53387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42109" y="382385"/>
            <a:ext cx="10986655" cy="1492132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Местоимения. Определение. Разряды. 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b="1" dirty="0">
                <a:solidFill>
                  <a:schemeClr val="tx2">
                    <a:lumMod val="90000"/>
                    <a:lumOff val="10000"/>
                  </a:schemeClr>
                </a:solidFill>
              </a:rPr>
              <a:t>Местоимение – </a:t>
            </a:r>
            <a:r>
              <a:rPr lang="ru-RU" sz="3200" dirty="0">
                <a:solidFill>
                  <a:schemeClr val="tx2">
                    <a:lumMod val="90000"/>
                    <a:lumOff val="10000"/>
                  </a:schemeClr>
                </a:solidFill>
              </a:rPr>
              <a:t>самостоятельная часть речи, которая содержит обобщающее указание на предметы и признаки, но не называет их. </a:t>
            </a:r>
          </a:p>
          <a:p>
            <a:r>
              <a:rPr lang="ru-RU" sz="3200" b="1" dirty="0" smtClean="0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Одни </a:t>
            </a:r>
            <a:r>
              <a:rPr lang="ru-RU" sz="32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из </a:t>
            </a:r>
            <a:r>
              <a:rPr lang="ru-RU" sz="3200" b="1" dirty="0" smtClean="0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местоимений связывают </a:t>
            </a:r>
            <a:r>
              <a:rPr lang="ru-RU" sz="32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только конкретные предложения, другие могут относиться к большей части текста.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975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РАЗРЯДЫ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51678" y="1074821"/>
            <a:ext cx="10178322" cy="5921724"/>
          </a:xfrm>
        </p:spPr>
        <p:txBody>
          <a:bodyPr>
            <a:normAutofit fontScale="92500"/>
          </a:bodyPr>
          <a:lstStyle/>
          <a:p>
            <a:pPr fontAlgn="base"/>
            <a:r>
              <a:rPr lang="ru-RU" sz="2800" b="1" dirty="0">
                <a:solidFill>
                  <a:srgbClr val="C00000"/>
                </a:solidFill>
              </a:rPr>
              <a:t>Разряды местоимений: </a:t>
            </a:r>
          </a:p>
          <a:p>
            <a:pPr fontAlgn="base"/>
            <a:r>
              <a:rPr lang="ru-RU" sz="2100" b="1" dirty="0">
                <a:solidFill>
                  <a:srgbClr val="C00000"/>
                </a:solidFill>
              </a:rPr>
              <a:t>Личные: </a:t>
            </a:r>
            <a:r>
              <a:rPr lang="ru-RU" sz="1900" b="1" dirty="0">
                <a:solidFill>
                  <a:schemeClr val="tx2">
                    <a:lumMod val="90000"/>
                    <a:lumOff val="10000"/>
                  </a:schemeClr>
                </a:solidFill>
              </a:rPr>
              <a:t>я, ты, он, она, оно, мы, вы, они — во всех падежах (тебя, к нему, ее, с нами и т.д.) </a:t>
            </a:r>
            <a:endParaRPr lang="ru-RU" sz="2300" b="1" dirty="0">
              <a:solidFill>
                <a:schemeClr val="tx2">
                  <a:lumMod val="90000"/>
                  <a:lumOff val="10000"/>
                </a:schemeClr>
              </a:solidFill>
            </a:endParaRPr>
          </a:p>
          <a:p>
            <a:pPr fontAlgn="base"/>
            <a:r>
              <a:rPr lang="ru-RU" sz="2300" b="1" dirty="0">
                <a:solidFill>
                  <a:srgbClr val="C00000"/>
                </a:solidFill>
              </a:rPr>
              <a:t>Притяжательные:</a:t>
            </a:r>
            <a:r>
              <a:rPr lang="ru-RU" sz="1900" b="1" dirty="0">
                <a:solidFill>
                  <a:srgbClr val="C00000"/>
                </a:solidFill>
              </a:rPr>
              <a:t> </a:t>
            </a:r>
            <a:r>
              <a:rPr lang="ru-RU" sz="1900" b="1" dirty="0">
                <a:solidFill>
                  <a:schemeClr val="tx2">
                    <a:lumMod val="90000"/>
                    <a:lumOff val="10000"/>
                  </a:schemeClr>
                </a:solidFill>
              </a:rPr>
              <a:t>мой, твой, наш, ваш, его, ее, их — во всех падежах (моего, твоей и т.д.). Притяжательные местоимения указывают на принадлежность предмета лицу или другому предмету. </a:t>
            </a:r>
            <a:r>
              <a:rPr lang="ru-RU" sz="1900" b="1" dirty="0" smtClean="0">
                <a:solidFill>
                  <a:schemeClr val="tx2">
                    <a:lumMod val="90000"/>
                    <a:lumOff val="10000"/>
                  </a:schemeClr>
                </a:solidFill>
              </a:rPr>
              <a:t>(!!!!!!!)</a:t>
            </a:r>
          </a:p>
          <a:p>
            <a:pPr fontAlgn="base"/>
            <a:r>
              <a:rPr lang="ru-RU" sz="2300" b="1" dirty="0" smtClean="0">
                <a:solidFill>
                  <a:srgbClr val="C00000"/>
                </a:solidFill>
              </a:rPr>
              <a:t>Определительные</a:t>
            </a:r>
            <a:r>
              <a:rPr lang="ru-RU" sz="2100" b="1" dirty="0">
                <a:solidFill>
                  <a:srgbClr val="C00000"/>
                </a:solidFill>
              </a:rPr>
              <a:t>: </a:t>
            </a:r>
            <a:r>
              <a:rPr lang="ru-RU" sz="1900" b="1" dirty="0">
                <a:solidFill>
                  <a:schemeClr val="tx2">
                    <a:lumMod val="90000"/>
                    <a:lumOff val="10000"/>
                  </a:schemeClr>
                </a:solidFill>
              </a:rPr>
              <a:t>сам, самый, весь, всякий, каждый, иной, любой, другой, всяк, </a:t>
            </a:r>
            <a:r>
              <a:rPr lang="ru-RU" sz="1900" b="1" dirty="0" smtClean="0">
                <a:solidFill>
                  <a:schemeClr val="tx2">
                    <a:lumMod val="90000"/>
                    <a:lumOff val="10000"/>
                  </a:schemeClr>
                </a:solidFill>
              </a:rPr>
              <a:t>всяческий</a:t>
            </a:r>
            <a:endParaRPr lang="ru-RU" sz="1900" b="1" dirty="0">
              <a:solidFill>
                <a:schemeClr val="tx2">
                  <a:lumMod val="90000"/>
                  <a:lumOff val="10000"/>
                </a:schemeClr>
              </a:solidFill>
            </a:endParaRPr>
          </a:p>
          <a:p>
            <a:pPr fontAlgn="base"/>
            <a:r>
              <a:rPr lang="ru-RU" sz="2300" b="1" dirty="0">
                <a:solidFill>
                  <a:srgbClr val="C00000"/>
                </a:solidFill>
              </a:rPr>
              <a:t>Неопределенные</a:t>
            </a:r>
            <a:r>
              <a:rPr lang="ru-RU" sz="2100" b="1" dirty="0">
                <a:solidFill>
                  <a:srgbClr val="C00000"/>
                </a:solidFill>
              </a:rPr>
              <a:t>: </a:t>
            </a:r>
            <a:r>
              <a:rPr lang="ru-RU" sz="1900" b="1" dirty="0">
                <a:solidFill>
                  <a:schemeClr val="tx2">
                    <a:lumMod val="90000"/>
                    <a:lumOff val="10000"/>
                  </a:schemeClr>
                </a:solidFill>
              </a:rPr>
              <a:t>некто, нечто, некоторый, некий, а также все местоимения, образованные от вопросительных местоимений приставкой кое- и частицей не, которая превращается в приставку или суффиксами -то, -либо, -</a:t>
            </a:r>
            <a:r>
              <a:rPr lang="ru-RU" sz="1900" b="1" dirty="0" err="1">
                <a:solidFill>
                  <a:schemeClr val="tx2">
                    <a:lumMod val="90000"/>
                    <a:lumOff val="10000"/>
                  </a:schemeClr>
                </a:solidFill>
              </a:rPr>
              <a:t>нибудь</a:t>
            </a:r>
            <a:r>
              <a:rPr lang="ru-RU" sz="1900" b="1" dirty="0">
                <a:solidFill>
                  <a:schemeClr val="tx2">
                    <a:lumMod val="90000"/>
                    <a:lumOff val="10000"/>
                  </a:schemeClr>
                </a:solidFill>
              </a:rPr>
              <a:t>. </a:t>
            </a:r>
          </a:p>
          <a:p>
            <a:pPr fontAlgn="base"/>
            <a:r>
              <a:rPr lang="ru-RU" sz="2100" b="1" dirty="0">
                <a:solidFill>
                  <a:srgbClr val="C00000"/>
                </a:solidFill>
              </a:rPr>
              <a:t>Отрицательные: </a:t>
            </a:r>
            <a:r>
              <a:rPr lang="ru-RU" sz="1900" b="1" dirty="0" smtClean="0">
                <a:solidFill>
                  <a:schemeClr val="tx2">
                    <a:lumMod val="90000"/>
                    <a:lumOff val="10000"/>
                  </a:schemeClr>
                </a:solidFill>
              </a:rPr>
              <a:t>никто</a:t>
            </a:r>
            <a:r>
              <a:rPr lang="ru-RU" sz="2200" b="1" dirty="0">
                <a:solidFill>
                  <a:schemeClr val="tx2">
                    <a:lumMod val="90000"/>
                    <a:lumOff val="10000"/>
                  </a:schemeClr>
                </a:solidFill>
              </a:rPr>
              <a:t>, ничто, никакой, ничей, ничего и т.д. </a:t>
            </a:r>
            <a:endParaRPr lang="ru-RU" sz="2200" b="1" dirty="0" smtClean="0">
              <a:solidFill>
                <a:schemeClr val="tx2">
                  <a:lumMod val="90000"/>
                  <a:lumOff val="10000"/>
                </a:schemeClr>
              </a:solidFill>
            </a:endParaRPr>
          </a:p>
          <a:p>
            <a:pPr fontAlgn="base"/>
            <a:r>
              <a:rPr lang="ru-RU" sz="2200" b="1" dirty="0" smtClean="0">
                <a:solidFill>
                  <a:srgbClr val="C00000"/>
                </a:solidFill>
              </a:rPr>
              <a:t>Вопросительные: </a:t>
            </a:r>
            <a:r>
              <a:rPr lang="ru-RU" sz="2200" b="1" dirty="0" smtClean="0">
                <a:solidFill>
                  <a:schemeClr val="tx2">
                    <a:lumMod val="90000"/>
                    <a:lumOff val="10000"/>
                  </a:schemeClr>
                </a:solidFill>
              </a:rPr>
              <a:t>кто? что? который? сколько? какой?  </a:t>
            </a:r>
            <a:r>
              <a:rPr lang="ru-RU" sz="2200" b="1" dirty="0">
                <a:solidFill>
                  <a:schemeClr val="tx2">
                    <a:lumMod val="90000"/>
                    <a:lumOff val="10000"/>
                  </a:schemeClr>
                </a:solidFill>
              </a:rPr>
              <a:t>и</a:t>
            </a:r>
            <a:r>
              <a:rPr lang="ru-RU" sz="2200" b="1" dirty="0" smtClean="0">
                <a:solidFill>
                  <a:schemeClr val="tx2">
                    <a:lumMod val="90000"/>
                    <a:lumOff val="10000"/>
                  </a:schemeClr>
                </a:solidFill>
              </a:rPr>
              <a:t> др.</a:t>
            </a:r>
          </a:p>
          <a:p>
            <a:pPr fontAlgn="base"/>
            <a:r>
              <a:rPr lang="ru-RU" sz="2400" b="1" dirty="0" smtClean="0">
                <a:solidFill>
                  <a:srgbClr val="C00000"/>
                </a:solidFill>
              </a:rPr>
              <a:t> </a:t>
            </a:r>
            <a:r>
              <a:rPr lang="ru-RU" sz="2300" b="1" dirty="0">
                <a:solidFill>
                  <a:srgbClr val="C00000"/>
                </a:solidFill>
              </a:rPr>
              <a:t>Относительные</a:t>
            </a:r>
            <a:r>
              <a:rPr lang="ru-RU" sz="2400" b="1" dirty="0">
                <a:solidFill>
                  <a:srgbClr val="C00000"/>
                </a:solidFill>
              </a:rPr>
              <a:t>: </a:t>
            </a:r>
            <a:r>
              <a:rPr lang="ru-RU" sz="2100" b="1" dirty="0" smtClean="0">
                <a:solidFill>
                  <a:schemeClr val="tx2">
                    <a:lumMod val="90000"/>
                    <a:lumOff val="10000"/>
                  </a:schemeClr>
                </a:solidFill>
              </a:rPr>
              <a:t>совпадают с относительными, только в употребляются в роли союзных слов в придаточной части СПП</a:t>
            </a:r>
          </a:p>
          <a:p>
            <a:pPr fontAlgn="base"/>
            <a:r>
              <a:rPr lang="ru-RU" sz="2200" b="1" dirty="0" smtClean="0">
                <a:solidFill>
                  <a:srgbClr val="C00000"/>
                </a:solidFill>
              </a:rPr>
              <a:t>Указательные: </a:t>
            </a:r>
            <a:r>
              <a:rPr lang="ru-RU" sz="2200" b="1" dirty="0" smtClean="0">
                <a:solidFill>
                  <a:schemeClr val="tx2">
                    <a:lumMod val="90000"/>
                    <a:lumOff val="10000"/>
                  </a:schemeClr>
                </a:solidFill>
              </a:rPr>
              <a:t>тот, этот, такой, таков, столько</a:t>
            </a:r>
          </a:p>
          <a:p>
            <a:pPr fontAlgn="base"/>
            <a:endParaRPr lang="ru-RU" sz="2200" b="1" dirty="0" smtClean="0">
              <a:solidFill>
                <a:schemeClr val="tx2">
                  <a:lumMod val="90000"/>
                  <a:lumOff val="10000"/>
                </a:schemeClr>
              </a:solidFill>
            </a:endParaRPr>
          </a:p>
          <a:p>
            <a:pPr fontAlgn="base"/>
            <a:endParaRPr lang="ru-RU" sz="2200" b="1" dirty="0" smtClean="0">
              <a:solidFill>
                <a:schemeClr val="tx2">
                  <a:lumMod val="90000"/>
                  <a:lumOff val="10000"/>
                </a:schemeClr>
              </a:solidFill>
            </a:endParaRPr>
          </a:p>
          <a:p>
            <a:pPr fontAlgn="base"/>
            <a:endParaRPr lang="ru-RU" sz="2200" b="1" dirty="0">
              <a:solidFill>
                <a:schemeClr val="tx2">
                  <a:lumMod val="90000"/>
                  <a:lumOff val="10000"/>
                </a:schemeClr>
              </a:solidFill>
            </a:endParaRPr>
          </a:p>
          <a:p>
            <a:pPr fontAlgn="base"/>
            <a:endParaRPr lang="ru-RU" sz="2200" b="1" dirty="0">
              <a:solidFill>
                <a:schemeClr val="tx2">
                  <a:lumMod val="90000"/>
                  <a:lumOff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4035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Замечание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b="1" dirty="0">
                <a:solidFill>
                  <a:srgbClr val="C00000"/>
                </a:solidFill>
              </a:rPr>
              <a:t>Притяжательные местоимения ее, его, их совпадают по форме с личными местоимениями он, она, они в </a:t>
            </a:r>
            <a:r>
              <a:rPr lang="ru-RU" sz="2400" b="1" dirty="0" err="1">
                <a:solidFill>
                  <a:srgbClr val="C00000"/>
                </a:solidFill>
              </a:rPr>
              <a:t>Р.п</a:t>
            </a:r>
            <a:r>
              <a:rPr lang="ru-RU" sz="2400" b="1" dirty="0">
                <a:solidFill>
                  <a:srgbClr val="C00000"/>
                </a:solidFill>
              </a:rPr>
              <a:t>. и </a:t>
            </a:r>
            <a:r>
              <a:rPr lang="ru-RU" sz="2400" b="1" dirty="0" err="1">
                <a:solidFill>
                  <a:srgbClr val="C00000"/>
                </a:solidFill>
              </a:rPr>
              <a:t>В.п</a:t>
            </a:r>
            <a:r>
              <a:rPr lang="ru-RU" sz="2400" b="1" dirty="0">
                <a:solidFill>
                  <a:srgbClr val="C00000"/>
                </a:solidFill>
              </a:rPr>
              <a:t>.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29518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РАЗРЯДЫ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51678" y="1717964"/>
            <a:ext cx="10178322" cy="4765963"/>
          </a:xfrm>
        </p:spPr>
        <p:txBody>
          <a:bodyPr>
            <a:normAutofit lnSpcReduction="10000"/>
          </a:bodyPr>
          <a:lstStyle/>
          <a:p>
            <a:pPr fontAlgn="base"/>
            <a:r>
              <a:rPr lang="ru-RU" sz="2400" b="1" dirty="0">
                <a:solidFill>
                  <a:srgbClr val="C00000"/>
                </a:solidFill>
              </a:rPr>
              <a:t>Примеры:</a:t>
            </a:r>
            <a:r>
              <a:rPr lang="ru-RU" sz="2400" dirty="0">
                <a:solidFill>
                  <a:srgbClr val="C00000"/>
                </a:solidFill>
              </a:rPr>
              <a:t> </a:t>
            </a:r>
          </a:p>
          <a:p>
            <a:pPr fontAlgn="base"/>
            <a:r>
              <a:rPr lang="ru-RU" sz="2400" b="1" i="1" dirty="0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Его куртка висела на вешалке. (Чья куртка?) – его. Это притяжательное местоимение. </a:t>
            </a:r>
            <a:endParaRPr lang="ru-RU" sz="2400" b="1" dirty="0">
              <a:solidFill>
                <a:schemeClr val="tx2">
                  <a:lumMod val="90000"/>
                  <a:lumOff val="1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fontAlgn="base"/>
            <a:r>
              <a:rPr lang="ru-RU" sz="2400" b="1" i="1" dirty="0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Я хорошо понимаю его. (Понимаю кого?) – его. Это личное местоимение. </a:t>
            </a:r>
            <a:endParaRPr lang="ru-RU" sz="2400" b="1" dirty="0">
              <a:solidFill>
                <a:schemeClr val="tx2">
                  <a:lumMod val="90000"/>
                  <a:lumOff val="1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fontAlgn="base"/>
            <a:r>
              <a:rPr lang="ru-RU" sz="24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Указательные: это, те, этот, таков, тот, столько, сей, оный и т.д. </a:t>
            </a:r>
          </a:p>
          <a:p>
            <a:pPr fontAlgn="base"/>
            <a:r>
              <a:rPr lang="ru-RU" sz="24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Возвратное: себя </a:t>
            </a:r>
          </a:p>
          <a:p>
            <a:pPr fontAlgn="base"/>
            <a:r>
              <a:rPr lang="ru-RU" sz="24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Вопросительные: кто, что, какой, каков, сколько, чей, чем, кому, кого и т.д. </a:t>
            </a:r>
          </a:p>
          <a:p>
            <a:pPr fontAlgn="base"/>
            <a:r>
              <a:rPr lang="ru-RU" sz="24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Относительные: (те же, что и вопросительные, используются в качестве средств связи в сложноподчиненных предложениях)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24124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Местоимения как средства связи предложений в тексте. 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51678" y="1874517"/>
            <a:ext cx="10178322" cy="4747956"/>
          </a:xfrm>
        </p:spPr>
        <p:txBody>
          <a:bodyPr>
            <a:normAutofit fontScale="85000" lnSpcReduction="10000"/>
          </a:bodyPr>
          <a:lstStyle/>
          <a:p>
            <a:r>
              <a:rPr lang="ru-RU" sz="2800" b="1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Среди средств связи самостоятельных предложений наиболее широко распространены личные местоимения </a:t>
            </a:r>
            <a:r>
              <a:rPr lang="ru-RU" sz="28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(он, она, оно, они) </a:t>
            </a:r>
            <a:r>
              <a:rPr lang="ru-RU" sz="2800" b="1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и притяжательные местоимения</a:t>
            </a:r>
            <a:r>
              <a:rPr lang="ru-RU" sz="28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(его, ее, их) </a:t>
            </a:r>
            <a:r>
              <a:rPr lang="ru-RU" sz="2800" b="1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в именительном или косвенных падежах. </a:t>
            </a:r>
          </a:p>
          <a:p>
            <a:r>
              <a:rPr lang="ru-RU" sz="2800" b="1" i="1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(1)У сороки есть прозвище — белобока. (2) И правда, по бокам перышки у </a:t>
            </a:r>
            <a:r>
              <a:rPr lang="ru-RU" sz="2800" b="1" i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неё </a:t>
            </a:r>
            <a:r>
              <a:rPr lang="ru-RU" sz="2800" b="1" i="1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совсем белые. (3) А вот головка, крылья и хвост чёрные, как у вороны. (4) Очень красив у сороки хвост — длинный, прямой, будто стрела. (5) И перья на </a:t>
            </a:r>
            <a:r>
              <a:rPr lang="ru-RU" sz="2800" b="1" i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нём</a:t>
            </a:r>
            <a:r>
              <a:rPr lang="ru-RU" sz="2800" b="1" i="1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не просто чёрные, а с зеленоватым отливом. Нарядная птица сорока! (Г. </a:t>
            </a:r>
            <a:r>
              <a:rPr lang="ru-RU" sz="2800" b="1" i="1" dirty="0" err="1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Скребицкий</a:t>
            </a:r>
            <a:r>
              <a:rPr lang="ru-RU" sz="2800" b="1" i="1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 </a:t>
            </a:r>
            <a:endParaRPr lang="ru-RU" sz="2800" b="1" dirty="0">
              <a:solidFill>
                <a:schemeClr val="bg2">
                  <a:lumMod val="1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ru-RU" sz="2800" b="1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Второе предложение соединено с первым при помощи местоимения в родительном падеже </a:t>
            </a:r>
            <a:r>
              <a:rPr lang="ru-RU" sz="28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(у нее), </a:t>
            </a:r>
            <a:r>
              <a:rPr lang="ru-RU" sz="2800" b="1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а пятое связано с четвертым местоимением он в предложном падеже </a:t>
            </a:r>
            <a:r>
              <a:rPr lang="ru-RU" sz="28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(на нем).</a:t>
            </a:r>
            <a:r>
              <a:rPr lang="ru-RU" sz="2800" b="1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87854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ПОТРЕНИРУЕМСЯ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51678" y="1297172"/>
            <a:ext cx="10178322" cy="4582421"/>
          </a:xfrm>
        </p:spPr>
        <p:txBody>
          <a:bodyPr>
            <a:noAutofit/>
          </a:bodyPr>
          <a:lstStyle/>
          <a:p>
            <a:pPr fontAlgn="base"/>
            <a:r>
              <a:rPr lang="ru-RU" sz="2400" dirty="0"/>
              <a:t>Самостоятельно подберите </a:t>
            </a:r>
            <a:r>
              <a:rPr lang="ru-RU" sz="2400" b="1" dirty="0"/>
              <a:t>личное местоимение</a:t>
            </a:r>
            <a:r>
              <a:rPr lang="ru-RU" sz="2400" dirty="0"/>
              <a:t>, которое должно стоять на месте пропуска в третьем </a:t>
            </a:r>
            <a:r>
              <a:rPr lang="ru-RU" sz="2400" b="1" dirty="0"/>
              <a:t>(3)</a:t>
            </a:r>
            <a:r>
              <a:rPr lang="ru-RU" sz="2400" dirty="0"/>
              <a:t> предложении текста. Запишите это местоимение. </a:t>
            </a:r>
          </a:p>
          <a:p>
            <a:pPr fontAlgn="base"/>
            <a:r>
              <a:rPr lang="ru-RU" sz="2400" dirty="0"/>
              <a:t>(1)День кальмары-светлячки проводят на глубине, а ночью устраивают световое шоу, собираясь на мелководье и поднимаясь на поверхность в поисках добычи. (2)Сверкающие кальмары обитают на северо-западе Тихого океана. (3)... можно встретить в водах Охотского и Японского морей, а также в северной части Восточно-Китайского моря. </a:t>
            </a:r>
          </a:p>
          <a:p>
            <a:r>
              <a:rPr lang="ru-RU" sz="2400" dirty="0" err="1" smtClean="0">
                <a:solidFill>
                  <a:srgbClr val="FF0000"/>
                </a:solidFill>
              </a:rPr>
              <a:t>Ответ:ИХ</a:t>
            </a:r>
            <a:endParaRPr lang="ru-RU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17519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ПОТРЕНИРУЕМСЯ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51678" y="1244009"/>
            <a:ext cx="10178322" cy="4635584"/>
          </a:xfrm>
        </p:spPr>
        <p:txBody>
          <a:bodyPr>
            <a:normAutofit lnSpcReduction="10000"/>
          </a:bodyPr>
          <a:lstStyle/>
          <a:p>
            <a:pPr fontAlgn="base"/>
            <a:r>
              <a:rPr lang="ru-RU" sz="2400" dirty="0"/>
              <a:t>Самостоятельно подберите </a:t>
            </a:r>
            <a:r>
              <a:rPr lang="ru-RU" sz="2400" b="1" dirty="0"/>
              <a:t>указательное местоимение</a:t>
            </a:r>
            <a:r>
              <a:rPr lang="ru-RU" sz="2400" dirty="0"/>
              <a:t>, которое должно стоять на месте пропуска в третьем </a:t>
            </a:r>
            <a:r>
              <a:rPr lang="ru-RU" sz="2400" b="1" dirty="0"/>
              <a:t>(3)</a:t>
            </a:r>
            <a:r>
              <a:rPr lang="ru-RU" sz="2400" dirty="0"/>
              <a:t> предложении текста. Запишите это местоимение. </a:t>
            </a:r>
          </a:p>
          <a:p>
            <a:pPr fontAlgn="base"/>
            <a:r>
              <a:rPr lang="ru-RU" sz="2400" dirty="0"/>
              <a:t>(1)Считается, что супероксид влияет на процесс старения и развитие некоторых заболеваний, в том числе рака и </a:t>
            </a:r>
            <a:r>
              <a:rPr lang="ru-RU" sz="2400" dirty="0" err="1"/>
              <a:t>нейродегенеративных</a:t>
            </a:r>
            <a:r>
              <a:rPr lang="ru-RU" sz="2400" dirty="0"/>
              <a:t> заболеваний. (2)Сами по себе гидрохиноны не способны разрушать супероксид, однако в сочетании с цинком гидрохиноны создают комплекс, который имитирует фермент </a:t>
            </a:r>
            <a:r>
              <a:rPr lang="ru-RU" sz="2400" dirty="0" err="1"/>
              <a:t>супероксиддисмутазы</a:t>
            </a:r>
            <a:r>
              <a:rPr lang="ru-RU" sz="2400" dirty="0"/>
              <a:t>. (3)... фермент защищает организм от процессов деградации, вызванных окислением, и оказывает антиоксидантное действие. </a:t>
            </a:r>
          </a:p>
          <a:p>
            <a:pPr fontAlgn="base"/>
            <a:r>
              <a:rPr lang="ru-RU" sz="2400" dirty="0"/>
              <a:t> </a:t>
            </a:r>
            <a:r>
              <a:rPr lang="ru-RU" sz="2400" u="sng" dirty="0" smtClean="0">
                <a:solidFill>
                  <a:srgbClr val="FF0000"/>
                </a:solidFill>
              </a:rPr>
              <a:t>Ответ: ЭТОТ</a:t>
            </a:r>
            <a:endParaRPr lang="ru-RU" sz="2400" dirty="0">
              <a:solidFill>
                <a:srgbClr val="FF0000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82969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ПОТРЕНИРУЕМСЯ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51678" y="1424763"/>
            <a:ext cx="10178322" cy="4454829"/>
          </a:xfrm>
        </p:spPr>
        <p:txBody>
          <a:bodyPr/>
          <a:lstStyle/>
          <a:p>
            <a:pPr fontAlgn="base"/>
            <a:r>
              <a:rPr lang="ru-RU" dirty="0"/>
              <a:t>Самостоятельно подберите </a:t>
            </a:r>
            <a:r>
              <a:rPr lang="ru-RU" b="1" dirty="0"/>
              <a:t>определительное местоимение</a:t>
            </a:r>
            <a:r>
              <a:rPr lang="ru-RU" dirty="0"/>
              <a:t>, которое должно стоять на месте пропуска в третьем </a:t>
            </a:r>
            <a:r>
              <a:rPr lang="ru-RU" b="1" dirty="0"/>
              <a:t>(3)</a:t>
            </a:r>
            <a:r>
              <a:rPr lang="ru-RU" dirty="0"/>
              <a:t> предложении текста. Запишите это местоимение. </a:t>
            </a:r>
          </a:p>
          <a:p>
            <a:pPr fontAlgn="base"/>
            <a:r>
              <a:rPr lang="ru-RU" dirty="0"/>
              <a:t>(1)В живых организмах постоянно происходит огромное количество химических реакций, которые направлены на поддержание жизни. (2)Совокупность этих реакций принято называть обменом веществ, или метаболизмом. (3)... химические превращения можно поделить на два типа: реакции, в ходе которых сложные органические вещества расщепляются на более простые, и реакции, в результате которых образуются сложные молекулы из простых. </a:t>
            </a:r>
          </a:p>
          <a:p>
            <a:pPr fontAlgn="base"/>
            <a:r>
              <a:rPr lang="ru-RU" dirty="0"/>
              <a:t> </a:t>
            </a:r>
            <a:r>
              <a:rPr lang="ru-RU" dirty="0" smtClean="0">
                <a:solidFill>
                  <a:srgbClr val="FF0000"/>
                </a:solidFill>
              </a:rPr>
              <a:t>Ответ: </a:t>
            </a:r>
            <a:r>
              <a:rPr lang="ru-RU" sz="2400" dirty="0" smtClean="0">
                <a:solidFill>
                  <a:srgbClr val="FF0000"/>
                </a:solidFill>
              </a:rPr>
              <a:t>ВСЕ</a:t>
            </a:r>
            <a:endParaRPr lang="ru-RU" sz="2400" dirty="0">
              <a:solidFill>
                <a:srgbClr val="FF0000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45005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ЧТО Следует знать ученикам </a:t>
            </a:r>
            <a:r>
              <a:rPr lang="en-US" dirty="0" smtClean="0"/>
              <a:t>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51678" y="1399309"/>
            <a:ext cx="10178322" cy="5153891"/>
          </a:xfrm>
        </p:spPr>
        <p:txBody>
          <a:bodyPr>
            <a:normAutofit/>
          </a:bodyPr>
          <a:lstStyle/>
          <a:p>
            <a:r>
              <a:rPr lang="ru-RU" sz="3000" b="1" dirty="0" smtClean="0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В задании пропущены :</a:t>
            </a:r>
          </a:p>
          <a:p>
            <a:r>
              <a:rPr lang="ru-RU" sz="2600" b="1" dirty="0" smtClean="0">
                <a:solidFill>
                  <a:srgbClr val="C00000"/>
                </a:solidFill>
                <a:latin typeface="Segoe Script" panose="030B0504020000000003" pitchFamily="66" charset="0"/>
                <a:cs typeface="Calibri" panose="020F0502020204030204" pitchFamily="34" charset="0"/>
              </a:rPr>
              <a:t>Вводные слова и конструкции </a:t>
            </a:r>
          </a:p>
          <a:p>
            <a:r>
              <a:rPr lang="ru-RU" sz="2600" b="1" dirty="0" smtClean="0">
                <a:solidFill>
                  <a:srgbClr val="C00000"/>
                </a:solidFill>
                <a:latin typeface="Segoe Script" panose="030B0504020000000003" pitchFamily="66" charset="0"/>
                <a:cs typeface="Calibri" panose="020F0502020204030204" pitchFamily="34" charset="0"/>
              </a:rPr>
              <a:t>Сочинительные соединительные союзы</a:t>
            </a:r>
          </a:p>
          <a:p>
            <a:r>
              <a:rPr lang="ru-RU" sz="2600" b="1" dirty="0" smtClean="0">
                <a:solidFill>
                  <a:srgbClr val="C00000"/>
                </a:solidFill>
                <a:latin typeface="Segoe Script" panose="030B0504020000000003" pitchFamily="66" charset="0"/>
                <a:cs typeface="Calibri" panose="020F0502020204030204" pitchFamily="34" charset="0"/>
              </a:rPr>
              <a:t>Сочинительные противительные  союзы</a:t>
            </a:r>
          </a:p>
          <a:p>
            <a:r>
              <a:rPr lang="ru-RU" sz="2600" b="1" dirty="0" smtClean="0">
                <a:solidFill>
                  <a:srgbClr val="C00000"/>
                </a:solidFill>
                <a:latin typeface="Segoe Script" panose="030B0504020000000003" pitchFamily="66" charset="0"/>
                <a:cs typeface="Calibri" panose="020F0502020204030204" pitchFamily="34" charset="0"/>
              </a:rPr>
              <a:t>Сочинительные разделительные союзы </a:t>
            </a:r>
          </a:p>
          <a:p>
            <a:r>
              <a:rPr lang="ru-RU" sz="2600" b="1" dirty="0" smtClean="0">
                <a:solidFill>
                  <a:srgbClr val="C00000"/>
                </a:solidFill>
                <a:latin typeface="Segoe Script" panose="030B0504020000000003" pitchFamily="66" charset="0"/>
                <a:cs typeface="Calibri" panose="020F0502020204030204" pitchFamily="34" charset="0"/>
              </a:rPr>
              <a:t>Подчинительные союзы</a:t>
            </a:r>
          </a:p>
          <a:p>
            <a:r>
              <a:rPr lang="ru-RU" sz="2600" b="1" dirty="0" smtClean="0">
                <a:solidFill>
                  <a:srgbClr val="C00000"/>
                </a:solidFill>
                <a:latin typeface="Segoe Script" panose="030B0504020000000003" pitchFamily="66" charset="0"/>
                <a:cs typeface="Calibri" panose="020F0502020204030204" pitchFamily="34" charset="0"/>
              </a:rPr>
              <a:t>Частицы</a:t>
            </a:r>
          </a:p>
          <a:p>
            <a:r>
              <a:rPr lang="ru-RU" sz="2600" b="1" dirty="0" smtClean="0">
                <a:solidFill>
                  <a:srgbClr val="C00000"/>
                </a:solidFill>
                <a:latin typeface="Segoe Script" panose="030B0504020000000003" pitchFamily="66" charset="0"/>
                <a:cs typeface="Calibri" panose="020F0502020204030204" pitchFamily="34" charset="0"/>
              </a:rPr>
              <a:t>Наречия </a:t>
            </a:r>
          </a:p>
          <a:p>
            <a:r>
              <a:rPr lang="ru-RU" sz="2600" b="1" dirty="0" smtClean="0">
                <a:solidFill>
                  <a:srgbClr val="C00000"/>
                </a:solidFill>
                <a:latin typeface="Segoe Script" panose="030B0504020000000003" pitchFamily="66" charset="0"/>
                <a:cs typeface="Calibri" panose="020F0502020204030204" pitchFamily="34" charset="0"/>
              </a:rPr>
              <a:t>Местоимени</a:t>
            </a:r>
            <a:r>
              <a:rPr lang="ru-RU" sz="2600" b="1" dirty="0">
                <a:solidFill>
                  <a:srgbClr val="C00000"/>
                </a:solidFill>
                <a:latin typeface="Segoe Script" panose="030B0504020000000003" pitchFamily="66" charset="0"/>
                <a:cs typeface="Calibri" panose="020F0502020204030204" pitchFamily="34" charset="0"/>
              </a:rPr>
              <a:t>я</a:t>
            </a:r>
            <a:endParaRPr lang="ru-RU" sz="2600" b="1" dirty="0" smtClean="0">
              <a:solidFill>
                <a:srgbClr val="C00000"/>
              </a:solidFill>
              <a:latin typeface="Segoe Script" panose="030B0504020000000003" pitchFamily="66" charset="0"/>
              <a:cs typeface="Calibri" panose="020F0502020204030204" pitchFamily="34" charset="0"/>
            </a:endParaRPr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7167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9244" y="0"/>
            <a:ext cx="8723189" cy="6816878"/>
          </a:xfrm>
        </p:spPr>
      </p:pic>
    </p:spTree>
    <p:extLst>
      <p:ext uri="{BB962C8B-B14F-4D97-AF65-F5344CB8AC3E}">
        <p14:creationId xmlns:p14="http://schemas.microsoft.com/office/powerpoint/2010/main" val="174662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7855" y="-8062"/>
            <a:ext cx="9094969" cy="6866062"/>
          </a:xfrm>
        </p:spPr>
      </p:pic>
    </p:spTree>
    <p:extLst>
      <p:ext uri="{BB962C8B-B14F-4D97-AF65-F5344CB8AC3E}">
        <p14:creationId xmlns:p14="http://schemas.microsoft.com/office/powerpoint/2010/main" val="4214114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4655" y="-12418"/>
            <a:ext cx="7760823" cy="6870418"/>
          </a:xfrm>
        </p:spPr>
      </p:pic>
    </p:spTree>
    <p:extLst>
      <p:ext uri="{BB962C8B-B14F-4D97-AF65-F5344CB8AC3E}">
        <p14:creationId xmlns:p14="http://schemas.microsoft.com/office/powerpoint/2010/main" val="1026246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5998" y="-11925"/>
            <a:ext cx="7629682" cy="6869925"/>
          </a:xfrm>
        </p:spPr>
      </p:pic>
    </p:spTree>
    <p:extLst>
      <p:ext uri="{BB962C8B-B14F-4D97-AF65-F5344CB8AC3E}">
        <p14:creationId xmlns:p14="http://schemas.microsoft.com/office/powerpoint/2010/main" val="662828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ПОТРЕНИРУЕМСЯ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51678" y="1510145"/>
            <a:ext cx="10178322" cy="4369447"/>
          </a:xfrm>
        </p:spPr>
        <p:txBody>
          <a:bodyPr>
            <a:normAutofit fontScale="92500" lnSpcReduction="10000"/>
          </a:bodyPr>
          <a:lstStyle/>
          <a:p>
            <a:pPr marL="0" indent="0" fontAlgn="base">
              <a:buNone/>
            </a:pPr>
            <a:r>
              <a:rPr lang="ru-RU" sz="2400" b="1" dirty="0">
                <a:solidFill>
                  <a:schemeClr val="tx2">
                    <a:lumMod val="90000"/>
                    <a:lumOff val="10000"/>
                  </a:schemeClr>
                </a:solidFill>
              </a:rPr>
              <a:t>(1) Первым, кто правильно понял значение микробов в заболеваниях, был русский учёный Данило Самойлович. (2) Наблюдая течение и развитие эпидемии чумы, разразившейся в Москве в 1770 году, Самойлович пришёл к выводу, &lt;…&gt; имеется какой-то возбудитель этой болезни, который передаётся от человека к человеку. (3) С помощью микроскопа ему затем удалось увидеть возбудителя этой болезни.</a:t>
            </a:r>
          </a:p>
          <a:p>
            <a:pPr marL="0" indent="0" fontAlgn="base">
              <a:buNone/>
            </a:pPr>
            <a:r>
              <a:rPr lang="ru-RU" sz="2400" b="1" dirty="0">
                <a:solidFill>
                  <a:schemeClr val="tx2">
                    <a:lumMod val="90000"/>
                    <a:lumOff val="10000"/>
                  </a:schemeClr>
                </a:solidFill>
              </a:rPr>
              <a:t>Самостоятельно подберите подчинительный союз, который должен стоять на месте пропуска во втором () предложении текста.</a:t>
            </a:r>
          </a:p>
          <a:p>
            <a:pPr marL="0" indent="0" fontAlgn="base">
              <a:buNone/>
            </a:pPr>
            <a:r>
              <a:rPr lang="ru-RU" sz="2400" b="1" dirty="0">
                <a:solidFill>
                  <a:schemeClr val="tx2">
                    <a:lumMod val="90000"/>
                    <a:lumOff val="10000"/>
                  </a:schemeClr>
                </a:solidFill>
              </a:rPr>
              <a:t>Запишите этот союз.</a:t>
            </a:r>
          </a:p>
          <a:p>
            <a:pPr marL="0" indent="0" fontAlgn="base">
              <a:buNone/>
            </a:pPr>
            <a:endParaRPr lang="ru-RU" sz="2600" dirty="0" smtClean="0">
              <a:solidFill>
                <a:srgbClr val="FF0000"/>
              </a:solidFill>
            </a:endParaRPr>
          </a:p>
          <a:p>
            <a:pPr marL="0" indent="0" fontAlgn="base">
              <a:buNone/>
            </a:pPr>
            <a:r>
              <a:rPr lang="ru-RU" sz="2600" b="1" dirty="0" smtClean="0">
                <a:solidFill>
                  <a:srgbClr val="FF0000"/>
                </a:solidFill>
              </a:rPr>
              <a:t>Ответ: что</a:t>
            </a:r>
            <a:endParaRPr lang="ru-RU" sz="2600" b="1" dirty="0">
              <a:solidFill>
                <a:srgbClr val="FF0000"/>
              </a:solidFill>
            </a:endParaRP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727887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ПОТРЕНИРУЕМСЯ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51678" y="1510145"/>
            <a:ext cx="10178322" cy="4369447"/>
          </a:xfrm>
        </p:spPr>
        <p:txBody>
          <a:bodyPr>
            <a:normAutofit fontScale="70000" lnSpcReduction="20000"/>
          </a:bodyPr>
          <a:lstStyle/>
          <a:p>
            <a:r>
              <a:rPr lang="ru-RU" sz="2300" b="1" dirty="0">
                <a:solidFill>
                  <a:schemeClr val="tx2">
                    <a:lumMod val="90000"/>
                    <a:lumOff val="10000"/>
                  </a:schemeClr>
                </a:solidFill>
              </a:rPr>
              <a:t>Прочитайте текст и выполните задание.</a:t>
            </a:r>
          </a:p>
          <a:p>
            <a:r>
              <a:rPr lang="ru-RU" sz="2300" b="1" dirty="0">
                <a:solidFill>
                  <a:schemeClr val="tx2">
                    <a:lumMod val="90000"/>
                    <a:lumOff val="10000"/>
                  </a:schemeClr>
                </a:solidFill>
              </a:rPr>
              <a:t>(1)В современном мире знак @ присутствует повсюду, ведь он стал неотъемлемой частью адреса электронной почты; но, вопреки мнению многих, появился он задолго до наступления компьютерной эры – ещё в период Средневековья. (2)Существует несколько версий происхождения «собачки»; например, с точки зрения лингвиста Ульмана, символ @ был изобретён средневековыми монахами для сокращения латинского </a:t>
            </a:r>
            <a:r>
              <a:rPr lang="ru-RU" sz="2300" b="1" dirty="0" err="1">
                <a:solidFill>
                  <a:schemeClr val="tx2">
                    <a:lumMod val="90000"/>
                    <a:lumOff val="10000"/>
                  </a:schemeClr>
                </a:solidFill>
              </a:rPr>
              <a:t>ad</a:t>
            </a:r>
            <a:r>
              <a:rPr lang="ru-RU" sz="2300" b="1" dirty="0">
                <a:solidFill>
                  <a:schemeClr val="tx2">
                    <a:lumMod val="90000"/>
                    <a:lumOff val="10000"/>
                  </a:schemeClr>
                </a:solidFill>
              </a:rPr>
              <a:t> («на», «в», «в отношении» и так далее), а итальянский учёный Джорджо Стабиле обнаружил этот значок в записях флорентийского купца </a:t>
            </a:r>
            <a:r>
              <a:rPr lang="ru-RU" sz="2300" b="1" dirty="0" err="1">
                <a:solidFill>
                  <a:schemeClr val="tx2">
                    <a:lumMod val="90000"/>
                    <a:lumOff val="10000"/>
                  </a:schemeClr>
                </a:solidFill>
              </a:rPr>
              <a:t>Франческо</a:t>
            </a:r>
            <a:r>
              <a:rPr lang="ru-RU" sz="2300" b="1" dirty="0">
                <a:solidFill>
                  <a:schemeClr val="tx2">
                    <a:lumMod val="90000"/>
                    <a:lumOff val="10000"/>
                  </a:schemeClr>
                </a:solidFill>
              </a:rPr>
              <a:t> </a:t>
            </a:r>
            <a:r>
              <a:rPr lang="ru-RU" sz="2300" b="1" dirty="0" err="1">
                <a:solidFill>
                  <a:schemeClr val="tx2">
                    <a:lumMod val="90000"/>
                    <a:lumOff val="10000"/>
                  </a:schemeClr>
                </a:solidFill>
              </a:rPr>
              <a:t>Лапи</a:t>
            </a:r>
            <a:r>
              <a:rPr lang="ru-RU" sz="2300" b="1" dirty="0">
                <a:solidFill>
                  <a:schemeClr val="tx2">
                    <a:lumMod val="90000"/>
                    <a:lumOff val="10000"/>
                  </a:schemeClr>
                </a:solidFill>
              </a:rPr>
              <a:t> за 1536 год в значении «амфора» – сокращённое обозначение единицы измерения объёма (стандартной амфоры). (3)________ однозначного ответа, когда точно появился этот знак и каким было его исходное значение, нет, и сейчас в разных странах существуют самые непредсказуемые названия символа: «обезьянка», «собачка», «уточка», «червячок», «слоновий хобот», «улитка», «</a:t>
            </a:r>
            <a:r>
              <a:rPr lang="ru-RU" sz="2300" b="1" dirty="0" err="1">
                <a:solidFill>
                  <a:schemeClr val="tx2">
                    <a:lumMod val="90000"/>
                    <a:lumOff val="10000"/>
                  </a:schemeClr>
                </a:solidFill>
              </a:rPr>
              <a:t>штрудель</a:t>
            </a:r>
            <a:r>
              <a:rPr lang="ru-RU" sz="2300" b="1" dirty="0">
                <a:solidFill>
                  <a:schemeClr val="tx2">
                    <a:lumMod val="90000"/>
                    <a:lumOff val="10000"/>
                  </a:schemeClr>
                </a:solidFill>
              </a:rPr>
              <a:t>» и даже «чокнутый А</a:t>
            </a:r>
            <a:r>
              <a:rPr lang="ru-RU" sz="2300" b="1" dirty="0" smtClean="0">
                <a:solidFill>
                  <a:schemeClr val="tx2">
                    <a:lumMod val="90000"/>
                    <a:lumOff val="10000"/>
                  </a:schemeClr>
                </a:solidFill>
              </a:rPr>
              <a:t>».</a:t>
            </a:r>
            <a:endParaRPr lang="ru-RU" sz="2300" b="1" dirty="0">
              <a:solidFill>
                <a:schemeClr val="tx2">
                  <a:lumMod val="90000"/>
                  <a:lumOff val="10000"/>
                </a:schemeClr>
              </a:solidFill>
            </a:endParaRPr>
          </a:p>
          <a:p>
            <a:r>
              <a:rPr lang="ru-RU" sz="2300" b="1" dirty="0">
                <a:solidFill>
                  <a:schemeClr val="tx2">
                    <a:lumMod val="90000"/>
                    <a:lumOff val="10000"/>
                  </a:schemeClr>
                </a:solidFill>
              </a:rPr>
              <a:t>Самостоятельно подберите сочинительный союз, который должен стоять на месте пропуска в третьем (3) предложении текста.</a:t>
            </a:r>
          </a:p>
          <a:p>
            <a:r>
              <a:rPr lang="ru-RU" sz="2300" b="1" dirty="0">
                <a:solidFill>
                  <a:schemeClr val="tx2">
                    <a:lumMod val="90000"/>
                    <a:lumOff val="10000"/>
                  </a:schemeClr>
                </a:solidFill>
              </a:rPr>
              <a:t>Запишите этот сочинительный союз.</a:t>
            </a:r>
          </a:p>
          <a:p>
            <a:pPr marL="0" indent="0" fontAlgn="base">
              <a:buNone/>
            </a:pPr>
            <a:endParaRPr lang="ru-RU" sz="2600" dirty="0" smtClean="0">
              <a:solidFill>
                <a:srgbClr val="FF0000"/>
              </a:solidFill>
            </a:endParaRPr>
          </a:p>
          <a:p>
            <a:pPr marL="0" indent="0" fontAlgn="base">
              <a:buNone/>
            </a:pPr>
            <a:r>
              <a:rPr lang="ru-RU" sz="2600" b="1" dirty="0" smtClean="0">
                <a:solidFill>
                  <a:srgbClr val="FF0000"/>
                </a:solidFill>
              </a:rPr>
              <a:t>Ответ: но или однако</a:t>
            </a:r>
            <a:endParaRPr lang="ru-RU" sz="2600" b="1" dirty="0">
              <a:solidFill>
                <a:srgbClr val="FF0000"/>
              </a:solidFill>
            </a:endParaRP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586874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ПОТРЕНИРУЕМСЯ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51678" y="1510145"/>
            <a:ext cx="10178322" cy="5167746"/>
          </a:xfrm>
        </p:spPr>
        <p:txBody>
          <a:bodyPr>
            <a:normAutofit fontScale="92500" lnSpcReduction="20000"/>
          </a:bodyPr>
          <a:lstStyle/>
          <a:p>
            <a:pPr marL="0" indent="0" fontAlgn="base">
              <a:buNone/>
            </a:pPr>
            <a:r>
              <a:rPr lang="ru-RU" sz="2400" b="1" dirty="0">
                <a:solidFill>
                  <a:schemeClr val="tx2">
                    <a:lumMod val="90000"/>
                    <a:lumOff val="10000"/>
                  </a:schemeClr>
                </a:solidFill>
              </a:rPr>
              <a:t>(1) Для выполнения сложнейшей задачи по охране лесов, в частности тушения пожаров на больших территориях, авиалесоохранные отряды получили новейший эффективный инструмент, который позволяет сэкономить время, а подчас и сохранить человеческие жизни. (2) Для выполнения работ по локальному патрулированию территорий лесного фонда, чтобы своевременно обнаружить лесные пожары, применяются беспилотные летательные аппараты (БПЛА) самолётного и вертолётного типов. (3) Рядом научных лабораторий была проведена исследовательская работа, оценивающая перспективы применения беспилотных комплексов для лесного хозяйства, эффективность &lt;…&gt; оказалась очень высокой</a:t>
            </a:r>
            <a:r>
              <a:rPr lang="ru-RU" sz="2400" b="1" dirty="0" smtClean="0">
                <a:solidFill>
                  <a:schemeClr val="tx2">
                    <a:lumMod val="90000"/>
                    <a:lumOff val="10000"/>
                  </a:schemeClr>
                </a:solidFill>
              </a:rPr>
              <a:t>.</a:t>
            </a:r>
            <a:endParaRPr lang="ru-RU" sz="2400" b="1" dirty="0">
              <a:solidFill>
                <a:schemeClr val="tx2">
                  <a:lumMod val="90000"/>
                  <a:lumOff val="10000"/>
                </a:schemeClr>
              </a:solidFill>
            </a:endParaRPr>
          </a:p>
          <a:p>
            <a:pPr marL="0" indent="0" fontAlgn="base">
              <a:buNone/>
            </a:pPr>
            <a:r>
              <a:rPr lang="ru-RU" sz="2400" b="1" dirty="0">
                <a:solidFill>
                  <a:schemeClr val="tx2">
                    <a:lumMod val="90000"/>
                    <a:lumOff val="10000"/>
                  </a:schemeClr>
                </a:solidFill>
              </a:rPr>
              <a:t>Самостоятельно подберите союзное слово, которое должно стоять на месте пропуска в третьем () предложении текста.</a:t>
            </a:r>
          </a:p>
          <a:p>
            <a:pPr marL="0" indent="0" fontAlgn="base">
              <a:buNone/>
            </a:pPr>
            <a:r>
              <a:rPr lang="ru-RU" sz="2400" b="1" dirty="0">
                <a:solidFill>
                  <a:schemeClr val="tx2">
                    <a:lumMod val="90000"/>
                    <a:lumOff val="10000"/>
                  </a:schemeClr>
                </a:solidFill>
              </a:rPr>
              <a:t>Запишите это союзное слово.</a:t>
            </a:r>
            <a:endParaRPr lang="ru-RU" sz="2600" dirty="0" smtClean="0">
              <a:solidFill>
                <a:srgbClr val="FF0000"/>
              </a:solidFill>
            </a:endParaRPr>
          </a:p>
          <a:p>
            <a:pPr marL="0" indent="0" fontAlgn="base">
              <a:buNone/>
            </a:pPr>
            <a:endParaRPr lang="en-US" sz="2600" b="1" dirty="0" smtClean="0">
              <a:solidFill>
                <a:srgbClr val="FF0000"/>
              </a:solidFill>
            </a:endParaRPr>
          </a:p>
          <a:p>
            <a:pPr marL="0" indent="0" fontAlgn="base">
              <a:buNone/>
            </a:pPr>
            <a:r>
              <a:rPr lang="ru-RU" sz="2600" b="1" dirty="0" smtClean="0">
                <a:solidFill>
                  <a:srgbClr val="FF0000"/>
                </a:solidFill>
              </a:rPr>
              <a:t>Ответ</a:t>
            </a:r>
            <a:r>
              <a:rPr lang="ru-RU" sz="2600" b="1" dirty="0" smtClean="0">
                <a:solidFill>
                  <a:srgbClr val="FF0000"/>
                </a:solidFill>
              </a:rPr>
              <a:t>: которых</a:t>
            </a:r>
            <a:endParaRPr lang="ru-RU" sz="2600" b="1" dirty="0">
              <a:solidFill>
                <a:srgbClr val="FF0000"/>
              </a:solidFill>
            </a:endParaRP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316776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ПОТРЕНИРУЕМСЯ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51678" y="1268845"/>
            <a:ext cx="10178322" cy="4369447"/>
          </a:xfrm>
        </p:spPr>
        <p:txBody>
          <a:bodyPr>
            <a:normAutofit fontScale="25000" lnSpcReduction="20000"/>
          </a:bodyPr>
          <a:lstStyle/>
          <a:p>
            <a:pPr marL="0" indent="0" fontAlgn="base">
              <a:buNone/>
            </a:pPr>
            <a:endParaRPr lang="en-US" sz="6400" b="1" dirty="0" smtClean="0">
              <a:solidFill>
                <a:srgbClr val="FF0000"/>
              </a:solidFill>
            </a:endParaRPr>
          </a:p>
          <a:p>
            <a:pPr marL="0" indent="0" fontAlgn="base">
              <a:buNone/>
            </a:pPr>
            <a:endParaRPr lang="en-US" sz="6400" b="1" dirty="0">
              <a:solidFill>
                <a:srgbClr val="FF0000"/>
              </a:solidFill>
            </a:endParaRPr>
          </a:p>
          <a:p>
            <a:pPr marL="0" indent="0" fontAlgn="base">
              <a:buNone/>
            </a:pPr>
            <a:r>
              <a:rPr lang="ru-RU" sz="6400" b="1" dirty="0" smtClean="0">
                <a:solidFill>
                  <a:srgbClr val="FF0000"/>
                </a:solidFill>
              </a:rPr>
              <a:t>1.</a:t>
            </a:r>
            <a:r>
              <a:rPr lang="ru-RU" sz="6400" b="1" dirty="0" smtClean="0">
                <a:solidFill>
                  <a:schemeClr val="tx2">
                    <a:lumMod val="90000"/>
                    <a:lumOff val="10000"/>
                  </a:schemeClr>
                </a:solidFill>
              </a:rPr>
              <a:t>Самостоятельно </a:t>
            </a:r>
            <a:r>
              <a:rPr lang="ru-RU" sz="6400" b="1" dirty="0">
                <a:solidFill>
                  <a:schemeClr val="tx2">
                    <a:lumMod val="90000"/>
                    <a:lumOff val="10000"/>
                  </a:schemeClr>
                </a:solidFill>
              </a:rPr>
              <a:t>подберите вводное слово, которое должно стоять на месте пропуска в третьем (3)</a:t>
            </a:r>
          </a:p>
          <a:p>
            <a:pPr marL="0" indent="0" fontAlgn="base">
              <a:buNone/>
            </a:pPr>
            <a:r>
              <a:rPr lang="ru-RU" sz="6400" b="1" dirty="0">
                <a:solidFill>
                  <a:schemeClr val="tx2">
                    <a:lumMod val="90000"/>
                    <a:lumOff val="10000"/>
                  </a:schemeClr>
                </a:solidFill>
              </a:rPr>
              <a:t>предложении текста. Запишите это вводное слово</a:t>
            </a:r>
            <a:r>
              <a:rPr lang="ru-RU" sz="6400" b="1" dirty="0" smtClean="0">
                <a:solidFill>
                  <a:schemeClr val="tx2">
                    <a:lumMod val="90000"/>
                    <a:lumOff val="10000"/>
                  </a:schemeClr>
                </a:solidFill>
              </a:rPr>
              <a:t>.</a:t>
            </a:r>
            <a:endParaRPr lang="en-US" sz="6400" b="1" dirty="0" smtClean="0">
              <a:solidFill>
                <a:schemeClr val="tx2">
                  <a:lumMod val="90000"/>
                  <a:lumOff val="10000"/>
                </a:schemeClr>
              </a:solidFill>
            </a:endParaRPr>
          </a:p>
          <a:p>
            <a:pPr marL="0" indent="0" fontAlgn="base">
              <a:buNone/>
            </a:pPr>
            <a:endParaRPr lang="en-US" sz="6400" b="1" dirty="0">
              <a:solidFill>
                <a:schemeClr val="tx2">
                  <a:lumMod val="90000"/>
                  <a:lumOff val="10000"/>
                </a:schemeClr>
              </a:solidFill>
            </a:endParaRPr>
          </a:p>
          <a:p>
            <a:pPr marL="0" indent="0" fontAlgn="base">
              <a:buNone/>
            </a:pPr>
            <a:r>
              <a:rPr lang="ru-RU" sz="6400" b="1" dirty="0" smtClean="0">
                <a:solidFill>
                  <a:schemeClr val="tx2">
                    <a:lumMod val="90000"/>
                    <a:lumOff val="10000"/>
                  </a:schemeClr>
                </a:solidFill>
              </a:rPr>
              <a:t>(</a:t>
            </a:r>
            <a:r>
              <a:rPr lang="ru-RU" sz="6400" b="1" dirty="0">
                <a:solidFill>
                  <a:schemeClr val="tx2">
                    <a:lumMod val="90000"/>
                    <a:lumOff val="10000"/>
                  </a:schemeClr>
                </a:solidFill>
              </a:rPr>
              <a:t>1)Геологические процессы, формирующие облик и внутреннюю структуру нашей планеты, протекают</a:t>
            </a:r>
          </a:p>
          <a:p>
            <a:pPr marL="0" indent="0" fontAlgn="base">
              <a:buNone/>
            </a:pPr>
            <a:r>
              <a:rPr lang="ru-RU" sz="6400" b="1" dirty="0">
                <a:solidFill>
                  <a:schemeClr val="tx2">
                    <a:lumMod val="90000"/>
                    <a:lumOff val="10000"/>
                  </a:schemeClr>
                </a:solidFill>
              </a:rPr>
              <a:t>чрезвычайно медленно и не поддаются непосредственному наблюдению. (2)Единственным исключением</a:t>
            </a:r>
          </a:p>
          <a:p>
            <a:pPr marL="0" indent="0" fontAlgn="base">
              <a:buNone/>
            </a:pPr>
            <a:r>
              <a:rPr lang="ru-RU" sz="6400" b="1" dirty="0">
                <a:solidFill>
                  <a:schemeClr val="tx2">
                    <a:lumMod val="90000"/>
                    <a:lumOff val="10000"/>
                  </a:schemeClr>
                </a:solidFill>
              </a:rPr>
              <a:t>служит вулканическая деятельность — явление грандиозное и впечатляющее: при извержении вулканов </a:t>
            </a:r>
            <a:r>
              <a:rPr lang="ru-RU" sz="6400" b="1" dirty="0" smtClean="0">
                <a:solidFill>
                  <a:schemeClr val="tx2">
                    <a:lumMod val="90000"/>
                    <a:lumOff val="10000"/>
                  </a:schemeClr>
                </a:solidFill>
              </a:rPr>
              <a:t>облик отдельных </a:t>
            </a:r>
            <a:r>
              <a:rPr lang="ru-RU" sz="6400" b="1" dirty="0">
                <a:solidFill>
                  <a:schemeClr val="tx2">
                    <a:lumMod val="90000"/>
                    <a:lumOff val="10000"/>
                  </a:schemeClr>
                </a:solidFill>
              </a:rPr>
              <a:t>участков Земли может измениться до неузнаваемости за считаные дни (а порой часы и даже</a:t>
            </a:r>
          </a:p>
          <a:p>
            <a:pPr marL="0" indent="0" fontAlgn="base">
              <a:buNone/>
            </a:pPr>
            <a:r>
              <a:rPr lang="ru-RU" sz="6400" b="1" dirty="0">
                <a:solidFill>
                  <a:schemeClr val="tx2">
                    <a:lumMod val="90000"/>
                    <a:lumOff val="10000"/>
                  </a:schemeClr>
                </a:solidFill>
              </a:rPr>
              <a:t>минуты). (3)&lt;...&gt;, что уже одно это и возможность непосредственного контакта с "внутренним содержанием"</a:t>
            </a:r>
          </a:p>
          <a:p>
            <a:pPr marL="0" indent="0" fontAlgn="base">
              <a:buNone/>
            </a:pPr>
            <a:r>
              <a:rPr lang="ru-RU" sz="6400" b="1" dirty="0">
                <a:solidFill>
                  <a:schemeClr val="tx2">
                    <a:lumMod val="90000"/>
                    <a:lumOff val="10000"/>
                  </a:schemeClr>
                </a:solidFill>
              </a:rPr>
              <a:t>планеты заставляют учёных с особым интересом относиться к процессу вулканизма</a:t>
            </a:r>
            <a:r>
              <a:rPr lang="ru-RU" sz="6400" b="1" dirty="0" smtClean="0">
                <a:solidFill>
                  <a:schemeClr val="tx2">
                    <a:lumMod val="90000"/>
                    <a:lumOff val="10000"/>
                  </a:schemeClr>
                </a:solidFill>
              </a:rPr>
              <a:t>.</a:t>
            </a:r>
          </a:p>
          <a:p>
            <a:pPr marL="0" indent="0" fontAlgn="base">
              <a:buNone/>
            </a:pPr>
            <a:endParaRPr lang="en-US" sz="7200" b="1" dirty="0" smtClean="0">
              <a:solidFill>
                <a:srgbClr val="FF0000"/>
              </a:solidFill>
            </a:endParaRPr>
          </a:p>
          <a:p>
            <a:pPr marL="0" indent="0" fontAlgn="base">
              <a:buNone/>
            </a:pPr>
            <a:r>
              <a:rPr lang="ru-RU" sz="7200" b="1" dirty="0" smtClean="0">
                <a:solidFill>
                  <a:srgbClr val="FF0000"/>
                </a:solidFill>
              </a:rPr>
              <a:t>Ответ</a:t>
            </a:r>
            <a:r>
              <a:rPr lang="ru-RU" sz="7200" b="1" dirty="0">
                <a:solidFill>
                  <a:srgbClr val="FF0000"/>
                </a:solidFill>
              </a:rPr>
              <a:t>: </a:t>
            </a:r>
            <a:r>
              <a:rPr lang="ru-RU" sz="7200" b="1" dirty="0" smtClean="0">
                <a:solidFill>
                  <a:srgbClr val="FF0000"/>
                </a:solidFill>
              </a:rPr>
              <a:t>естественно, безусловно, разумеется</a:t>
            </a:r>
            <a:endParaRPr lang="ru-RU" sz="7200" b="1" dirty="0">
              <a:solidFill>
                <a:schemeClr val="tx2">
                  <a:lumMod val="90000"/>
                  <a:lumOff val="10000"/>
                </a:schemeClr>
              </a:solidFill>
            </a:endParaRPr>
          </a:p>
          <a:p>
            <a:endParaRPr lang="ru-RU" dirty="0" smtClean="0"/>
          </a:p>
          <a:p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60764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ПОТРЕНИРУЕМСЯ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51678" y="1268845"/>
            <a:ext cx="10178322" cy="4369447"/>
          </a:xfrm>
        </p:spPr>
        <p:txBody>
          <a:bodyPr>
            <a:normAutofit fontScale="25000" lnSpcReduction="20000"/>
          </a:bodyPr>
          <a:lstStyle/>
          <a:p>
            <a:pPr marL="0" indent="0" fontAlgn="base">
              <a:buNone/>
            </a:pPr>
            <a:endParaRPr lang="en-US" sz="6400" b="1" dirty="0" smtClean="0">
              <a:solidFill>
                <a:srgbClr val="FF0000"/>
              </a:solidFill>
            </a:endParaRPr>
          </a:p>
          <a:p>
            <a:pPr marL="0" indent="0" fontAlgn="base">
              <a:buNone/>
            </a:pPr>
            <a:endParaRPr lang="en-US" sz="6400" b="1" dirty="0">
              <a:solidFill>
                <a:srgbClr val="FF0000"/>
              </a:solidFill>
            </a:endParaRPr>
          </a:p>
          <a:p>
            <a:pPr marL="0" indent="0" fontAlgn="base">
              <a:buNone/>
            </a:pPr>
            <a:r>
              <a:rPr lang="en-US" sz="6400" b="1" dirty="0">
                <a:solidFill>
                  <a:srgbClr val="FF0000"/>
                </a:solidFill>
              </a:rPr>
              <a:t>2</a:t>
            </a:r>
            <a:r>
              <a:rPr lang="ru-RU" sz="6400" b="1" dirty="0" smtClean="0">
                <a:solidFill>
                  <a:srgbClr val="FF0000"/>
                </a:solidFill>
              </a:rPr>
              <a:t>.</a:t>
            </a:r>
            <a:r>
              <a:rPr lang="ru-RU" sz="6400" b="1" dirty="0" smtClean="0">
                <a:solidFill>
                  <a:schemeClr val="tx2">
                    <a:lumMod val="90000"/>
                    <a:lumOff val="10000"/>
                  </a:schemeClr>
                </a:solidFill>
              </a:rPr>
              <a:t>Самостоятельно </a:t>
            </a:r>
            <a:r>
              <a:rPr lang="ru-RU" sz="6400" b="1" dirty="0" smtClean="0">
                <a:solidFill>
                  <a:schemeClr val="tx2">
                    <a:lumMod val="90000"/>
                    <a:lumOff val="10000"/>
                  </a:schemeClr>
                </a:solidFill>
              </a:rPr>
              <a:t>подберите вводное слово, которое должно стоять на месте пропуска в третьем (3)</a:t>
            </a:r>
          </a:p>
          <a:p>
            <a:pPr marL="0" indent="0" fontAlgn="base">
              <a:buNone/>
            </a:pPr>
            <a:r>
              <a:rPr lang="ru-RU" sz="6400" b="1" dirty="0" smtClean="0">
                <a:solidFill>
                  <a:schemeClr val="tx2">
                    <a:lumMod val="90000"/>
                    <a:lumOff val="10000"/>
                  </a:schemeClr>
                </a:solidFill>
              </a:rPr>
              <a:t>предложении текста. Запишите это вводное слово</a:t>
            </a:r>
            <a:r>
              <a:rPr lang="ru-RU" sz="6400" b="1" dirty="0" smtClean="0">
                <a:solidFill>
                  <a:schemeClr val="tx2">
                    <a:lumMod val="90000"/>
                    <a:lumOff val="10000"/>
                  </a:schemeClr>
                </a:solidFill>
              </a:rPr>
              <a:t>.</a:t>
            </a:r>
            <a:endParaRPr lang="en-US" sz="6400" b="1" dirty="0" smtClean="0">
              <a:solidFill>
                <a:schemeClr val="tx2">
                  <a:lumMod val="90000"/>
                  <a:lumOff val="10000"/>
                </a:schemeClr>
              </a:solidFill>
            </a:endParaRPr>
          </a:p>
          <a:p>
            <a:pPr marL="0" indent="0" fontAlgn="base">
              <a:buNone/>
            </a:pPr>
            <a:endParaRPr lang="ru-RU" sz="6400" b="1" dirty="0" smtClean="0">
              <a:solidFill>
                <a:schemeClr val="tx2">
                  <a:lumMod val="90000"/>
                  <a:lumOff val="10000"/>
                </a:schemeClr>
              </a:solidFill>
            </a:endParaRPr>
          </a:p>
          <a:p>
            <a:pPr marL="0" indent="0" fontAlgn="base">
              <a:buNone/>
            </a:pPr>
            <a:r>
              <a:rPr lang="ru-RU" sz="6400" b="1" dirty="0" smtClean="0">
                <a:solidFill>
                  <a:schemeClr val="tx2">
                    <a:lumMod val="90000"/>
                    <a:lumOff val="10000"/>
                  </a:schemeClr>
                </a:solidFill>
              </a:rPr>
              <a:t>(1)По подсчётам учёных, глагол занимает второе место после существительного по частоте употребления в</a:t>
            </a:r>
          </a:p>
          <a:p>
            <a:pPr marL="0" indent="0" fontAlgn="base">
              <a:buNone/>
            </a:pPr>
            <a:r>
              <a:rPr lang="ru-RU" sz="6400" b="1" dirty="0" smtClean="0">
                <a:solidFill>
                  <a:schemeClr val="tx2">
                    <a:lumMod val="90000"/>
                    <a:lumOff val="10000"/>
                  </a:schemeClr>
                </a:solidFill>
              </a:rPr>
              <a:t>речи. (2)Но в текстах разных стилей глаголу отводится неодинаковая роль: так, в официально-деловом стиле</a:t>
            </a:r>
          </a:p>
          <a:p>
            <a:pPr marL="0" indent="0" fontAlgn="base">
              <a:buNone/>
            </a:pPr>
            <a:r>
              <a:rPr lang="ru-RU" sz="6400" b="1" dirty="0" smtClean="0">
                <a:solidFill>
                  <a:schemeClr val="tx2">
                    <a:lumMod val="90000"/>
                    <a:lumOff val="10000"/>
                  </a:schemeClr>
                </a:solidFill>
              </a:rPr>
              <a:t>примерно 6% глаголов, в научном — около 10%, тогда как в художественных текстах глаголы употребляются</a:t>
            </a:r>
          </a:p>
          <a:p>
            <a:pPr marL="0" indent="0" fontAlgn="base">
              <a:buNone/>
            </a:pPr>
            <a:r>
              <a:rPr lang="ru-RU" sz="6400" b="1" dirty="0" smtClean="0">
                <a:solidFill>
                  <a:schemeClr val="tx2">
                    <a:lumMod val="90000"/>
                    <a:lumOff val="10000"/>
                  </a:schemeClr>
                </a:solidFill>
              </a:rPr>
              <a:t>значительно чаще, потому что с их помощью писатели и поэты могут ярко и образно описать действие.</a:t>
            </a:r>
          </a:p>
          <a:p>
            <a:pPr marL="0" indent="0" fontAlgn="base">
              <a:buNone/>
            </a:pPr>
            <a:r>
              <a:rPr lang="ru-RU" sz="6400" b="1" dirty="0" smtClean="0">
                <a:solidFill>
                  <a:schemeClr val="tx2">
                    <a:lumMod val="90000"/>
                    <a:lumOff val="10000"/>
                  </a:schemeClr>
                </a:solidFill>
              </a:rPr>
              <a:t>(3)&lt;...&gt;, повелительные формы глагола служат средством создания эмоционально ярких побудительных</a:t>
            </a:r>
          </a:p>
          <a:p>
            <a:pPr marL="0" indent="0" fontAlgn="base">
              <a:buNone/>
            </a:pPr>
            <a:r>
              <a:rPr lang="ru-RU" sz="6400" b="1" dirty="0">
                <a:solidFill>
                  <a:schemeClr val="tx2">
                    <a:lumMod val="90000"/>
                    <a:lumOff val="10000"/>
                  </a:schemeClr>
                </a:solidFill>
              </a:rPr>
              <a:t>к</a:t>
            </a:r>
            <a:r>
              <a:rPr lang="ru-RU" sz="6400" b="1" dirty="0" smtClean="0">
                <a:solidFill>
                  <a:schemeClr val="tx2">
                    <a:lumMod val="90000"/>
                    <a:lumOff val="10000"/>
                  </a:schemeClr>
                </a:solidFill>
              </a:rPr>
              <a:t>онструкций </a:t>
            </a:r>
          </a:p>
          <a:p>
            <a:pPr marL="0" indent="0" fontAlgn="base">
              <a:buNone/>
            </a:pPr>
            <a:endParaRPr lang="en-US" sz="7200" b="1" dirty="0" smtClean="0">
              <a:solidFill>
                <a:srgbClr val="FF0000"/>
              </a:solidFill>
            </a:endParaRPr>
          </a:p>
          <a:p>
            <a:pPr marL="0" indent="0" fontAlgn="base">
              <a:buNone/>
            </a:pPr>
            <a:r>
              <a:rPr lang="ru-RU" sz="7200" b="1" dirty="0" smtClean="0">
                <a:solidFill>
                  <a:srgbClr val="FF0000"/>
                </a:solidFill>
              </a:rPr>
              <a:t>Ответ</a:t>
            </a:r>
            <a:r>
              <a:rPr lang="ru-RU" sz="7200" b="1" dirty="0" smtClean="0">
                <a:solidFill>
                  <a:srgbClr val="FF0000"/>
                </a:solidFill>
              </a:rPr>
              <a:t>: например</a:t>
            </a:r>
          </a:p>
          <a:p>
            <a:endParaRPr lang="ru-RU" dirty="0" smtClean="0"/>
          </a:p>
          <a:p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905495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Алгоритм выполнения задания №2 ЕГЭ: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51678" y="1874517"/>
            <a:ext cx="10178322" cy="4872647"/>
          </a:xfrm>
        </p:spPr>
        <p:txBody>
          <a:bodyPr>
            <a:normAutofit fontScale="70000" lnSpcReduction="20000"/>
          </a:bodyPr>
          <a:lstStyle/>
          <a:p>
            <a:pPr fontAlgn="base">
              <a:lnSpc>
                <a:spcPct val="107000"/>
              </a:lnSpc>
              <a:spcAft>
                <a:spcPts val="1200"/>
              </a:spcAft>
            </a:pPr>
            <a:r>
              <a:rPr lang="ru-RU" sz="3400" b="1" spc="10" dirty="0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1. Внимательно прочитайте задание и необходимый отрезок текста/весь текст.</a:t>
            </a:r>
            <a:endParaRPr lang="ru-RU" sz="2300" b="1" dirty="0">
              <a:solidFill>
                <a:schemeClr val="tx2">
                  <a:lumMod val="90000"/>
                  <a:lumOff val="1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fontAlgn="base">
              <a:lnSpc>
                <a:spcPct val="107000"/>
              </a:lnSpc>
              <a:spcAft>
                <a:spcPts val="1200"/>
              </a:spcAft>
            </a:pPr>
            <a:r>
              <a:rPr lang="ru-RU" sz="3400" b="1" spc="10" dirty="0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2. Установите связь между предложением, в котором пропущено слово, и предыдущим предложением/ между предложением, в котором пропущено слово, и частью текста до этого предложения.</a:t>
            </a:r>
            <a:endParaRPr lang="ru-RU" sz="2300" b="1" dirty="0">
              <a:solidFill>
                <a:schemeClr val="tx2">
                  <a:lumMod val="90000"/>
                  <a:lumOff val="1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fontAlgn="base">
              <a:lnSpc>
                <a:spcPct val="107000"/>
              </a:lnSpc>
              <a:spcAft>
                <a:spcPts val="1200"/>
              </a:spcAft>
            </a:pPr>
            <a:r>
              <a:rPr lang="ru-RU" sz="3400" b="1" spc="10" dirty="0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3. Обратите внимание на искомую часть речи: важно подобрать слово, которое будет соответствовать заявленной характеристике. </a:t>
            </a:r>
            <a:endParaRPr lang="ru-RU" sz="3400" b="1" spc="10" dirty="0" smtClean="0">
              <a:solidFill>
                <a:schemeClr val="tx2">
                  <a:lumMod val="90000"/>
                  <a:lumOff val="10000"/>
                </a:schemeClr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fontAlgn="base">
              <a:lnSpc>
                <a:spcPct val="107000"/>
              </a:lnSpc>
              <a:spcAft>
                <a:spcPts val="1200"/>
              </a:spcAft>
            </a:pPr>
            <a:r>
              <a:rPr lang="ru-RU" sz="3400" b="1" spc="10" dirty="0" smtClean="0">
                <a:solidFill>
                  <a:srgbClr val="C00000"/>
                </a:solidFill>
                <a:latin typeface="Segoe Script" panose="030B0504020000000003" pitchFamily="66" charset="0"/>
                <a:ea typeface="Times New Roman" panose="02020603050405020304" pitchFamily="18" charset="0"/>
                <a:cs typeface="Calibri" panose="020F0502020204030204" pitchFamily="34" charset="0"/>
              </a:rPr>
              <a:t>Например</a:t>
            </a:r>
            <a:r>
              <a:rPr lang="ru-RU" sz="3400" b="1" spc="10" dirty="0">
                <a:solidFill>
                  <a:srgbClr val="C00000"/>
                </a:solidFill>
                <a:latin typeface="Segoe Script" panose="030B0504020000000003" pitchFamily="66" charset="0"/>
                <a:ea typeface="Times New Roman" panose="02020603050405020304" pitchFamily="18" charset="0"/>
                <a:cs typeface="Calibri" panose="020F0502020204030204" pitchFamily="34" charset="0"/>
              </a:rPr>
              <a:t>, в задании может быть предложено найти частицу или ограничительно-выделительную частицу. Для успешного выполнения задания важно знать не только различия между словами различных частей речи, </a:t>
            </a:r>
            <a:r>
              <a:rPr lang="ru-RU" sz="4100" b="1" spc="10" dirty="0">
                <a:solidFill>
                  <a:srgbClr val="C00000"/>
                </a:solidFill>
                <a:latin typeface="Segoe Script" panose="030B0504020000000003" pitchFamily="66" charset="0"/>
                <a:ea typeface="Times New Roman" panose="02020603050405020304" pitchFamily="18" charset="0"/>
                <a:cs typeface="Calibri" panose="020F0502020204030204" pitchFamily="34" charset="0"/>
              </a:rPr>
              <a:t>но и разряды слов.</a:t>
            </a:r>
            <a:endParaRPr lang="ru-RU" sz="3100" b="1" dirty="0">
              <a:solidFill>
                <a:srgbClr val="C00000"/>
              </a:solidFill>
              <a:latin typeface="Segoe Script" panose="030B0504020000000003" pitchFamily="66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2289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42109" y="382385"/>
            <a:ext cx="10487891" cy="1492132"/>
          </a:xfrm>
        </p:spPr>
        <p:txBody>
          <a:bodyPr/>
          <a:lstStyle/>
          <a:p>
            <a:pPr algn="ctr"/>
            <a:r>
              <a:rPr lang="ru-RU" dirty="0" smtClean="0"/>
              <a:t>Частица. Определение. разряды.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51678" y="1874517"/>
            <a:ext cx="10178322" cy="422563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3600" b="1" dirty="0">
                <a:solidFill>
                  <a:srgbClr val="C00000"/>
                </a:solidFill>
                <a:latin typeface="Segoe Script" panose="030B0504020000000003" pitchFamily="66" charset="0"/>
              </a:rPr>
              <a:t>Частица</a:t>
            </a:r>
            <a:r>
              <a:rPr lang="ru-RU" sz="3600" dirty="0">
                <a:solidFill>
                  <a:srgbClr val="C00000"/>
                </a:solidFill>
                <a:latin typeface="Segoe Script" panose="030B0504020000000003" pitchFamily="66" charset="0"/>
              </a:rPr>
              <a:t> – служебная часть речи, выражает различные добавочные смысловые оттенки слов и предложений, а также употребляется для образования новых слов или аналитических форм самостоятельных слов</a:t>
            </a:r>
            <a:r>
              <a:rPr lang="ru-RU" sz="3600" dirty="0" smtClean="0">
                <a:solidFill>
                  <a:srgbClr val="C00000"/>
                </a:solidFill>
                <a:latin typeface="Segoe Script" panose="030B0504020000000003" pitchFamily="66" charset="0"/>
              </a:rPr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27656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р</a:t>
            </a:r>
            <a:r>
              <a:rPr lang="ru-RU" dirty="0" smtClean="0"/>
              <a:t>азряды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51678" y="1122218"/>
            <a:ext cx="10178322" cy="5735781"/>
          </a:xfrm>
        </p:spPr>
        <p:txBody>
          <a:bodyPr>
            <a:normAutofit fontScale="77500" lnSpcReduction="20000"/>
          </a:bodyPr>
          <a:lstStyle/>
          <a:p>
            <a:pPr marL="0" indent="0" fontAlgn="base">
              <a:buNone/>
            </a:pPr>
            <a:r>
              <a:rPr lang="ru-RU" sz="36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Segoe Script" panose="030B0504020000000003" pitchFamily="66" charset="0"/>
              </a:rPr>
              <a:t>1. Формообразующие </a:t>
            </a:r>
          </a:p>
          <a:p>
            <a:pPr marL="0" lvl="0" indent="0" fontAlgn="base">
              <a:buNone/>
            </a:pPr>
            <a:r>
              <a:rPr lang="ru-RU" sz="2900" b="1" dirty="0">
                <a:solidFill>
                  <a:srgbClr val="C00000"/>
                </a:solidFill>
              </a:rPr>
              <a:t>повелительное наклонение, условное(сослагательно) пусть, пускай, давай, давайте, да, бы (б), бывало </a:t>
            </a:r>
          </a:p>
          <a:p>
            <a:pPr marL="0" lvl="0" indent="0" fontAlgn="base">
              <a:buNone/>
            </a:pPr>
            <a:r>
              <a:rPr lang="ru-RU" sz="2900" b="1" dirty="0">
                <a:solidFill>
                  <a:srgbClr val="C00000"/>
                </a:solidFill>
              </a:rPr>
              <a:t>степень сравнения прилагательный и наречий (более, менее, самый) </a:t>
            </a:r>
          </a:p>
          <a:p>
            <a:pPr marL="0" indent="0" fontAlgn="base">
              <a:buNone/>
            </a:pPr>
            <a:r>
              <a:rPr lang="ru-RU" sz="3600" b="1" dirty="0" smtClean="0">
                <a:solidFill>
                  <a:schemeClr val="tx2">
                    <a:lumMod val="90000"/>
                    <a:lumOff val="10000"/>
                  </a:schemeClr>
                </a:solidFill>
                <a:latin typeface="Segoe Script" panose="030B0504020000000003" pitchFamily="66" charset="0"/>
              </a:rPr>
              <a:t>2</a:t>
            </a:r>
            <a:r>
              <a:rPr lang="ru-RU" sz="36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Segoe Script" panose="030B0504020000000003" pitchFamily="66" charset="0"/>
              </a:rPr>
              <a:t>. Смыслоразличительные (смысловые)</a:t>
            </a:r>
            <a:r>
              <a:rPr lang="ru-RU" sz="2900" b="1" dirty="0">
                <a:solidFill>
                  <a:schemeClr val="tx2">
                    <a:lumMod val="90000"/>
                    <a:lumOff val="10000"/>
                  </a:schemeClr>
                </a:solidFill>
              </a:rPr>
              <a:t> </a:t>
            </a:r>
          </a:p>
          <a:p>
            <a:pPr marL="0" lvl="0" indent="0" fontAlgn="base">
              <a:buNone/>
            </a:pPr>
            <a:r>
              <a:rPr lang="ru-RU" sz="2900" b="1" dirty="0">
                <a:solidFill>
                  <a:srgbClr val="C00000"/>
                </a:solidFill>
              </a:rPr>
              <a:t>отрицательные: не, ни, вовсе не, далеко не, отнюдь не, нет; </a:t>
            </a:r>
          </a:p>
          <a:p>
            <a:pPr marL="0" lvl="0" indent="0" fontAlgn="base">
              <a:buNone/>
            </a:pPr>
            <a:r>
              <a:rPr lang="ru-RU" sz="2900" b="1" dirty="0">
                <a:solidFill>
                  <a:srgbClr val="C00000"/>
                </a:solidFill>
              </a:rPr>
              <a:t>вопросительные: неужели, разве, ли (ль), что, что ли, как; </a:t>
            </a:r>
          </a:p>
          <a:p>
            <a:pPr marL="0" lvl="0" indent="0" fontAlgn="base">
              <a:buNone/>
            </a:pPr>
            <a:r>
              <a:rPr lang="ru-RU" sz="2900" b="1" dirty="0">
                <a:solidFill>
                  <a:srgbClr val="C00000"/>
                </a:solidFill>
              </a:rPr>
              <a:t>указательные: вот, вон, это; </a:t>
            </a:r>
          </a:p>
          <a:p>
            <a:pPr marL="0" lvl="0" indent="0" fontAlgn="base">
              <a:buNone/>
            </a:pPr>
            <a:r>
              <a:rPr lang="ru-RU" sz="2900" b="1" dirty="0">
                <a:solidFill>
                  <a:srgbClr val="C00000"/>
                </a:solidFill>
              </a:rPr>
              <a:t>уточняющие: именно, как раз, прямо, точно, точь-в-точь; </a:t>
            </a:r>
          </a:p>
          <a:p>
            <a:pPr marL="0" lvl="0" indent="0" fontAlgn="base">
              <a:buNone/>
            </a:pPr>
            <a:r>
              <a:rPr lang="ru-RU" sz="2900" b="1" dirty="0">
                <a:solidFill>
                  <a:srgbClr val="C00000"/>
                </a:solidFill>
              </a:rPr>
              <a:t>ограничительно-выделительные: только, лишь, исключительно, </a:t>
            </a:r>
            <a:r>
              <a:rPr lang="ru-RU" sz="2900" b="1" dirty="0" smtClean="0">
                <a:solidFill>
                  <a:srgbClr val="C00000"/>
                </a:solidFill>
              </a:rPr>
              <a:t>почти, единственно</a:t>
            </a:r>
            <a:r>
              <a:rPr lang="ru-RU" sz="2900" b="1" dirty="0">
                <a:solidFill>
                  <a:srgbClr val="C00000"/>
                </a:solidFill>
              </a:rPr>
              <a:t>, -то (я-то), всего, всего-навсего; </a:t>
            </a:r>
          </a:p>
          <a:p>
            <a:pPr marL="0" lvl="0" indent="0" fontAlgn="base">
              <a:buNone/>
            </a:pPr>
            <a:r>
              <a:rPr lang="ru-RU" sz="2900" b="1" dirty="0">
                <a:solidFill>
                  <a:srgbClr val="C00000"/>
                </a:solidFill>
              </a:rPr>
              <a:t>восклицательные: что за, ну и, как, куда как; </a:t>
            </a:r>
          </a:p>
          <a:p>
            <a:pPr marL="0" lvl="0" indent="0" fontAlgn="base">
              <a:buNone/>
            </a:pPr>
            <a:r>
              <a:rPr lang="ru-RU" sz="2900" b="1" dirty="0">
                <a:solidFill>
                  <a:srgbClr val="C00000"/>
                </a:solidFill>
              </a:rPr>
              <a:t>усилительные: даже, же, ни, ведь, уж, все-таки, ну, всё; </a:t>
            </a:r>
          </a:p>
          <a:p>
            <a:pPr marL="0" lvl="0" indent="0" fontAlgn="base">
              <a:buNone/>
            </a:pPr>
            <a:r>
              <a:rPr lang="ru-RU" sz="2900" b="1" dirty="0">
                <a:solidFill>
                  <a:srgbClr val="C00000"/>
                </a:solidFill>
              </a:rPr>
              <a:t>со значением сомнения: едва ли; вряд ли. </a:t>
            </a:r>
          </a:p>
          <a:p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736620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Замечание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51678" y="1634836"/>
            <a:ext cx="10178322" cy="5043055"/>
          </a:xfrm>
        </p:spPr>
        <p:txBody>
          <a:bodyPr>
            <a:normAutofit/>
          </a:bodyPr>
          <a:lstStyle/>
          <a:p>
            <a:pPr marL="0" indent="0" fontAlgn="base">
              <a:buNone/>
            </a:pPr>
            <a:r>
              <a:rPr lang="ru-RU" sz="2800" b="1" dirty="0">
                <a:solidFill>
                  <a:srgbClr val="C00000"/>
                </a:solidFill>
                <a:latin typeface="Segoe Script" panose="030B0504020000000003" pitchFamily="66" charset="0"/>
              </a:rPr>
              <a:t>Среди частиц есть омонимичные:</a:t>
            </a:r>
            <a:r>
              <a:rPr lang="ru-RU" sz="2800" dirty="0">
                <a:solidFill>
                  <a:schemeClr val="tx2">
                    <a:lumMod val="90000"/>
                    <a:lumOff val="10000"/>
                  </a:schemeClr>
                </a:solidFill>
              </a:rPr>
              <a:t> </a:t>
            </a:r>
          </a:p>
          <a:p>
            <a:pPr marL="0" indent="0" fontAlgn="base">
              <a:buNone/>
            </a:pPr>
            <a:r>
              <a:rPr lang="ru-RU" sz="2800" dirty="0">
                <a:solidFill>
                  <a:schemeClr val="tx2">
                    <a:lumMod val="90000"/>
                    <a:lumOff val="10000"/>
                  </a:schemeClr>
                </a:solidFill>
              </a:rPr>
              <a:t>Например, </a:t>
            </a:r>
            <a:r>
              <a:rPr lang="ru-RU" sz="2800" b="1" dirty="0">
                <a:solidFill>
                  <a:schemeClr val="tx2">
                    <a:lumMod val="90000"/>
                    <a:lumOff val="10000"/>
                  </a:schemeClr>
                </a:solidFill>
              </a:rPr>
              <a:t>ЭТО</a:t>
            </a:r>
            <a:r>
              <a:rPr lang="ru-RU" sz="2800" dirty="0">
                <a:solidFill>
                  <a:schemeClr val="tx2">
                    <a:lumMod val="90000"/>
                    <a:lumOff val="10000"/>
                  </a:schemeClr>
                </a:solidFill>
              </a:rPr>
              <a:t> может быть как частицей, так и местоимением. </a:t>
            </a:r>
          </a:p>
          <a:p>
            <a:pPr marL="0" indent="0" fontAlgn="base">
              <a:buNone/>
            </a:pPr>
            <a:r>
              <a:rPr lang="ru-RU" sz="2800" b="1" dirty="0">
                <a:solidFill>
                  <a:schemeClr val="tx2">
                    <a:lumMod val="90000"/>
                    <a:lumOff val="10000"/>
                  </a:schemeClr>
                </a:solidFill>
              </a:rPr>
              <a:t>ЧТО</a:t>
            </a:r>
            <a:r>
              <a:rPr lang="ru-RU" sz="2800" dirty="0">
                <a:solidFill>
                  <a:schemeClr val="tx2">
                    <a:lumMod val="90000"/>
                    <a:lumOff val="10000"/>
                  </a:schemeClr>
                </a:solidFill>
              </a:rPr>
              <a:t> может быть частицей, а может быть местоимением. </a:t>
            </a:r>
            <a:endParaRPr lang="ru-RU" sz="2800" dirty="0" smtClean="0">
              <a:solidFill>
                <a:schemeClr val="tx2">
                  <a:lumMod val="90000"/>
                  <a:lumOff val="10000"/>
                </a:schemeClr>
              </a:solidFill>
            </a:endParaRPr>
          </a:p>
          <a:p>
            <a:pPr marL="0" indent="0" fontAlgn="base">
              <a:buNone/>
            </a:pPr>
            <a:r>
              <a:rPr lang="ru-RU" sz="2800" dirty="0">
                <a:solidFill>
                  <a:schemeClr val="tx2">
                    <a:lumMod val="90000"/>
                    <a:lumOff val="10000"/>
                  </a:schemeClr>
                </a:solidFill>
              </a:rPr>
              <a:t> </a:t>
            </a:r>
            <a:r>
              <a:rPr lang="ru-RU" sz="2800" b="1" dirty="0">
                <a:solidFill>
                  <a:schemeClr val="tx2">
                    <a:lumMod val="90000"/>
                    <a:lumOff val="10000"/>
                  </a:schemeClr>
                </a:solidFill>
              </a:rPr>
              <a:t>Не путайте частицу "да" с союзом "да". Союз: старик да старуха (можно заменить на "и") Частица: Да здравствует солнце! </a:t>
            </a:r>
          </a:p>
          <a:p>
            <a:pPr fontAlgn="base"/>
            <a:endParaRPr lang="ru-RU" dirty="0">
              <a:solidFill>
                <a:schemeClr val="tx2">
                  <a:lumMod val="90000"/>
                  <a:lumOff val="10000"/>
                </a:schemeClr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87511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Частицы как средства связи между предложениями.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51678" y="1995055"/>
            <a:ext cx="10178322" cy="4128654"/>
          </a:xfrm>
        </p:spPr>
        <p:txBody>
          <a:bodyPr>
            <a:normAutofit/>
          </a:bodyPr>
          <a:lstStyle/>
          <a:p>
            <a:pPr marL="0" indent="0" fontAlgn="base">
              <a:buNone/>
            </a:pPr>
            <a:r>
              <a:rPr lang="ru-RU" sz="2600" b="1" dirty="0">
                <a:solidFill>
                  <a:srgbClr val="C00000"/>
                </a:solidFill>
                <a:latin typeface="Segoe Script" panose="030B0504020000000003" pitchFamily="66" charset="0"/>
              </a:rPr>
              <a:t>Частицы соединяют предложение с одним из предыдущих или с группой предложений.</a:t>
            </a:r>
            <a:r>
              <a:rPr lang="ru-RU" sz="2600" dirty="0">
                <a:solidFill>
                  <a:srgbClr val="C00000"/>
                </a:solidFill>
                <a:latin typeface="Segoe Script" panose="030B0504020000000003" pitchFamily="66" charset="0"/>
              </a:rPr>
              <a:t> </a:t>
            </a:r>
          </a:p>
          <a:p>
            <a:pPr marL="0" indent="0" fontAlgn="base">
              <a:buNone/>
            </a:pPr>
            <a:r>
              <a:rPr lang="ru-RU" sz="3000" b="1" dirty="0">
                <a:solidFill>
                  <a:schemeClr val="tx2">
                    <a:lumMod val="90000"/>
                    <a:lumOff val="10000"/>
                  </a:schemeClr>
                </a:solidFill>
              </a:rPr>
              <a:t>Примеры.</a:t>
            </a:r>
            <a:endParaRPr lang="ru-RU" sz="3000" dirty="0">
              <a:solidFill>
                <a:schemeClr val="tx2">
                  <a:lumMod val="90000"/>
                  <a:lumOff val="10000"/>
                </a:schemeClr>
              </a:solidFill>
            </a:endParaRPr>
          </a:p>
          <a:p>
            <a:pPr marL="0" indent="0" fontAlgn="base">
              <a:buNone/>
            </a:pPr>
            <a:r>
              <a:rPr lang="ru-RU" sz="2600" b="1" dirty="0">
                <a:solidFill>
                  <a:schemeClr val="tx2">
                    <a:lumMod val="90000"/>
                    <a:lumOff val="10000"/>
                  </a:schemeClr>
                </a:solidFill>
              </a:rPr>
              <a:t>Ведь</a:t>
            </a:r>
            <a:r>
              <a:rPr lang="ru-RU" sz="2600" dirty="0">
                <a:solidFill>
                  <a:schemeClr val="tx2">
                    <a:lumMod val="90000"/>
                    <a:lumOff val="10000"/>
                  </a:schemeClr>
                </a:solidFill>
              </a:rPr>
              <a:t> (оттенок причины, причинно-следственные отношения, синоним союза потому что, так как). </a:t>
            </a:r>
          </a:p>
          <a:p>
            <a:pPr marL="0" indent="0" fontAlgn="base">
              <a:buNone/>
            </a:pPr>
            <a:r>
              <a:rPr lang="ru-RU" sz="2600" b="1" dirty="0">
                <a:solidFill>
                  <a:schemeClr val="tx2">
                    <a:lumMod val="90000"/>
                    <a:lumOff val="10000"/>
                  </a:schemeClr>
                </a:solidFill>
              </a:rPr>
              <a:t>Вот</a:t>
            </a:r>
            <a:r>
              <a:rPr lang="ru-RU" sz="2600" dirty="0">
                <a:solidFill>
                  <a:schemeClr val="tx2">
                    <a:lumMod val="90000"/>
                    <a:lumOff val="10000"/>
                  </a:schemeClr>
                </a:solidFill>
              </a:rPr>
              <a:t> (используется для введения иллюстрации, примеров) 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18789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ПОТРЕНИРУЕМСЯ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51678" y="1411705"/>
            <a:ext cx="10178322" cy="5044513"/>
          </a:xfrm>
        </p:spPr>
        <p:txBody>
          <a:bodyPr>
            <a:normAutofit fontScale="92500" lnSpcReduction="10000"/>
          </a:bodyPr>
          <a:lstStyle/>
          <a:p>
            <a:pPr marL="0" indent="0" fontAlgn="base">
              <a:buNone/>
            </a:pPr>
            <a:r>
              <a:rPr lang="ru-RU" b="1" dirty="0">
                <a:solidFill>
                  <a:srgbClr val="C00000"/>
                </a:solidFill>
                <a:latin typeface="Segoe Script" panose="030B0504020000000003" pitchFamily="66" charset="0"/>
              </a:rPr>
              <a:t>1.</a:t>
            </a:r>
            <a:r>
              <a:rPr lang="ru-RU" dirty="0">
                <a:solidFill>
                  <a:srgbClr val="C00000"/>
                </a:solidFill>
                <a:latin typeface="Segoe Script" panose="030B0504020000000003" pitchFamily="66" charset="0"/>
              </a:rPr>
              <a:t> Самостоятельно подберите </a:t>
            </a:r>
            <a:r>
              <a:rPr lang="ru-RU" b="1" dirty="0">
                <a:solidFill>
                  <a:srgbClr val="C00000"/>
                </a:solidFill>
                <a:latin typeface="Segoe Script" panose="030B0504020000000003" pitchFamily="66" charset="0"/>
              </a:rPr>
              <a:t>уточняющую частицу</a:t>
            </a:r>
            <a:r>
              <a:rPr lang="ru-RU" dirty="0">
                <a:solidFill>
                  <a:srgbClr val="C00000"/>
                </a:solidFill>
                <a:latin typeface="Segoe Script" panose="030B0504020000000003" pitchFamily="66" charset="0"/>
              </a:rPr>
              <a:t>, которая должна стоять на месте пропуска в шестом </a:t>
            </a:r>
            <a:r>
              <a:rPr lang="ru-RU" b="1" dirty="0">
                <a:solidFill>
                  <a:srgbClr val="C00000"/>
                </a:solidFill>
                <a:latin typeface="Segoe Script" panose="030B0504020000000003" pitchFamily="66" charset="0"/>
              </a:rPr>
              <a:t>(6)</a:t>
            </a:r>
            <a:r>
              <a:rPr lang="ru-RU" dirty="0">
                <a:solidFill>
                  <a:srgbClr val="C00000"/>
                </a:solidFill>
                <a:latin typeface="Segoe Script" panose="030B0504020000000003" pitchFamily="66" charset="0"/>
              </a:rPr>
              <a:t> предложении текста. Запишите эту частицу.</a:t>
            </a:r>
            <a:r>
              <a:rPr lang="ru-RU" dirty="0"/>
              <a:t> </a:t>
            </a:r>
          </a:p>
          <a:p>
            <a:pPr marL="0" indent="0" fontAlgn="base">
              <a:buNone/>
            </a:pPr>
            <a:endParaRPr lang="ru-RU" b="1" dirty="0" smtClean="0">
              <a:solidFill>
                <a:schemeClr val="tx2">
                  <a:lumMod val="90000"/>
                  <a:lumOff val="10000"/>
                </a:schemeClr>
              </a:solidFill>
            </a:endParaRPr>
          </a:p>
          <a:p>
            <a:pPr marL="0" indent="0" fontAlgn="base">
              <a:buNone/>
            </a:pPr>
            <a:r>
              <a:rPr lang="ru-RU" b="1" dirty="0" smtClean="0">
                <a:solidFill>
                  <a:schemeClr val="tx2">
                    <a:lumMod val="90000"/>
                    <a:lumOff val="10000"/>
                  </a:schemeClr>
                </a:solidFill>
              </a:rPr>
              <a:t>(</a:t>
            </a:r>
            <a:r>
              <a:rPr lang="ru-RU" b="1" dirty="0">
                <a:solidFill>
                  <a:schemeClr val="tx2">
                    <a:lumMod val="90000"/>
                    <a:lumOff val="10000"/>
                  </a:schemeClr>
                </a:solidFill>
              </a:rPr>
              <a:t>1)Подъемную силу самолетных крыльев часто объясняют тем, что сверху профиль крыла более выпуклый, чем снизу, так что сверху воздух течет быстрее и меньше давит на крыло, чем снизу. (2)Однако профиль крыла играет лишь вспомогательную роль в создании подъемной силы. (3)Главное — это угол между направлением движения самолета и плоскостью крыла (угол атаки). (4)При разгоне поток воздуха уплотняется крыльями, давление под ними растет. (5)Над крыльями, наоборот, создается разрежение, и давление падает. (6)… для создания подъемной силы на большинстве самолетов крылья </a:t>
            </a:r>
            <a:r>
              <a:rPr lang="ru-RU" b="1" dirty="0" err="1">
                <a:solidFill>
                  <a:schemeClr val="tx2">
                    <a:lumMod val="90000"/>
                    <a:lumOff val="10000"/>
                  </a:schemeClr>
                </a:solidFill>
              </a:rPr>
              <a:t>предустанавливают</a:t>
            </a:r>
            <a:r>
              <a:rPr lang="ru-RU" b="1" dirty="0">
                <a:solidFill>
                  <a:schemeClr val="tx2">
                    <a:lumMod val="90000"/>
                    <a:lumOff val="10000"/>
                  </a:schemeClr>
                </a:solidFill>
              </a:rPr>
              <a:t> так, чтобы они были несколько «вывернуты» вперед. </a:t>
            </a:r>
            <a:endParaRPr lang="ru-RU" b="1" dirty="0" smtClean="0">
              <a:solidFill>
                <a:schemeClr val="tx2">
                  <a:lumMod val="90000"/>
                  <a:lumOff val="10000"/>
                </a:schemeClr>
              </a:solidFill>
            </a:endParaRPr>
          </a:p>
          <a:p>
            <a:pPr marL="0" indent="0" fontAlgn="base">
              <a:buNone/>
            </a:pPr>
            <a:endParaRPr lang="ru-RU" u="sng" dirty="0" smtClean="0">
              <a:solidFill>
                <a:srgbClr val="FF0000"/>
              </a:solidFill>
            </a:endParaRPr>
          </a:p>
          <a:p>
            <a:pPr marL="0" indent="0" fontAlgn="base">
              <a:buNone/>
            </a:pPr>
            <a:r>
              <a:rPr lang="ru-RU" u="sng" dirty="0" smtClean="0">
                <a:solidFill>
                  <a:srgbClr val="FF0000"/>
                </a:solidFill>
              </a:rPr>
              <a:t>Ответ </a:t>
            </a:r>
            <a:r>
              <a:rPr lang="ru-RU" u="sng" dirty="0">
                <a:solidFill>
                  <a:srgbClr val="FF0000"/>
                </a:solidFill>
              </a:rPr>
              <a:t>:ИМЕННО</a:t>
            </a:r>
            <a:endParaRPr lang="ru-RU" dirty="0">
              <a:solidFill>
                <a:srgbClr val="FF0000"/>
              </a:solidFill>
            </a:endParaRPr>
          </a:p>
          <a:p>
            <a:pPr marL="0" indent="0" fontAlgn="base">
              <a:buNone/>
            </a:pPr>
            <a:r>
              <a:rPr lang="ru-RU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0477680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ПОТРЕНИРУЕМСЯ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51678" y="1459833"/>
            <a:ext cx="10178322" cy="5273476"/>
          </a:xfrm>
        </p:spPr>
        <p:txBody>
          <a:bodyPr>
            <a:normAutofit/>
          </a:bodyPr>
          <a:lstStyle/>
          <a:p>
            <a:pPr marL="0" indent="0" fontAlgn="base">
              <a:buNone/>
            </a:pPr>
            <a:r>
              <a:rPr lang="ru-RU" b="1" dirty="0">
                <a:solidFill>
                  <a:srgbClr val="C00000"/>
                </a:solidFill>
                <a:latin typeface="Segoe Script" panose="030B0504020000000003" pitchFamily="66" charset="0"/>
              </a:rPr>
              <a:t>2</a:t>
            </a:r>
            <a:r>
              <a:rPr lang="ru-RU" sz="2400" b="1" dirty="0">
                <a:solidFill>
                  <a:srgbClr val="C00000"/>
                </a:solidFill>
                <a:latin typeface="Segoe Script" panose="030B0504020000000003" pitchFamily="66" charset="0"/>
              </a:rPr>
              <a:t>.</a:t>
            </a:r>
            <a:r>
              <a:rPr lang="ru-RU" sz="2400" dirty="0">
                <a:solidFill>
                  <a:srgbClr val="C00000"/>
                </a:solidFill>
                <a:latin typeface="Segoe Script" panose="030B0504020000000003" pitchFamily="66" charset="0"/>
              </a:rPr>
              <a:t> Самостоятельно подберите </a:t>
            </a:r>
            <a:r>
              <a:rPr lang="ru-RU" sz="2400" b="1" dirty="0">
                <a:solidFill>
                  <a:srgbClr val="C00000"/>
                </a:solidFill>
                <a:latin typeface="Segoe Script" panose="030B0504020000000003" pitchFamily="66" charset="0"/>
              </a:rPr>
              <a:t>усилительную частицу</a:t>
            </a:r>
            <a:r>
              <a:rPr lang="ru-RU" sz="2400" dirty="0">
                <a:solidFill>
                  <a:srgbClr val="C00000"/>
                </a:solidFill>
                <a:latin typeface="Segoe Script" panose="030B0504020000000003" pitchFamily="66" charset="0"/>
              </a:rPr>
              <a:t>, которая должна стоять на месте пропуска в третьем </a:t>
            </a:r>
            <a:r>
              <a:rPr lang="ru-RU" sz="2400" b="1" dirty="0">
                <a:solidFill>
                  <a:srgbClr val="C00000"/>
                </a:solidFill>
                <a:latin typeface="Segoe Script" panose="030B0504020000000003" pitchFamily="66" charset="0"/>
              </a:rPr>
              <a:t>(3)</a:t>
            </a:r>
            <a:r>
              <a:rPr lang="ru-RU" sz="2400" dirty="0">
                <a:solidFill>
                  <a:srgbClr val="C00000"/>
                </a:solidFill>
                <a:latin typeface="Segoe Script" panose="030B0504020000000003" pitchFamily="66" charset="0"/>
              </a:rPr>
              <a:t> предложении текста. Запишите эту частицу. </a:t>
            </a:r>
          </a:p>
          <a:p>
            <a:pPr marL="0" indent="0" fontAlgn="base">
              <a:buNone/>
            </a:pPr>
            <a:endParaRPr lang="ru-RU" sz="2800" b="1" dirty="0" smtClean="0">
              <a:solidFill>
                <a:schemeClr val="tx2">
                  <a:lumMod val="90000"/>
                  <a:lumOff val="10000"/>
                </a:schemeClr>
              </a:solidFill>
            </a:endParaRPr>
          </a:p>
          <a:p>
            <a:pPr marL="0" indent="0" fontAlgn="base">
              <a:buNone/>
            </a:pPr>
            <a:r>
              <a:rPr lang="ru-RU" sz="2400" b="1" dirty="0" smtClean="0">
                <a:solidFill>
                  <a:schemeClr val="tx2">
                    <a:lumMod val="90000"/>
                    <a:lumOff val="10000"/>
                  </a:schemeClr>
                </a:solidFill>
              </a:rPr>
              <a:t>(</a:t>
            </a:r>
            <a:r>
              <a:rPr lang="ru-RU" sz="2400" b="1" dirty="0">
                <a:solidFill>
                  <a:schemeClr val="tx2">
                    <a:lumMod val="90000"/>
                    <a:lumOff val="10000"/>
                  </a:schemeClr>
                </a:solidFill>
              </a:rPr>
              <a:t>1)С середины III века до н. э. фараоны из династии Птолемеев обожествлялись после восшествия на престол, и их супруги вместе с ними. (2)Клеопатра претендовала на большее: она отождествляла себя с Исидой, одной из главных египетских богинь. (3)… на монетах, которые чеканила царица, она называла себя Новой Исидой.</a:t>
            </a:r>
            <a:r>
              <a:rPr lang="ru-RU" dirty="0"/>
              <a:t> </a:t>
            </a:r>
          </a:p>
          <a:p>
            <a:pPr marL="0" indent="0" fontAlgn="base">
              <a:buNone/>
            </a:pPr>
            <a:endParaRPr lang="ru-RU" sz="2400" dirty="0" smtClean="0"/>
          </a:p>
          <a:p>
            <a:pPr marL="0" indent="0" fontAlgn="base">
              <a:buNone/>
            </a:pPr>
            <a:r>
              <a:rPr lang="ru-RU" sz="2400" dirty="0"/>
              <a:t> </a:t>
            </a:r>
            <a:r>
              <a:rPr lang="ru-RU" sz="2400" u="sng" dirty="0" smtClean="0">
                <a:solidFill>
                  <a:srgbClr val="FF0000"/>
                </a:solidFill>
              </a:rPr>
              <a:t>Ответ: ДАЖЕ</a:t>
            </a:r>
            <a:endParaRPr lang="ru-RU" sz="2400" dirty="0">
              <a:solidFill>
                <a:srgbClr val="FF0000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45503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TM10001106[[fn=Эмблема]]</Template>
  <TotalTime>129</TotalTime>
  <Words>1123</Words>
  <Application>Microsoft Office PowerPoint</Application>
  <PresentationFormat>Широкоэкранный</PresentationFormat>
  <Paragraphs>159</Paragraphs>
  <Slides>28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36" baseType="lpstr">
      <vt:lpstr>Arial</vt:lpstr>
      <vt:lpstr>Calibri</vt:lpstr>
      <vt:lpstr>Corbel</vt:lpstr>
      <vt:lpstr>Gill Sans MT</vt:lpstr>
      <vt:lpstr>Impact</vt:lpstr>
      <vt:lpstr>Segoe Script</vt:lpstr>
      <vt:lpstr>Times New Roman</vt:lpstr>
      <vt:lpstr>Badge</vt:lpstr>
      <vt:lpstr>ПОДГОТОВКА К ЗАДАНИЮ №2 ЕГЭ</vt:lpstr>
      <vt:lpstr>ЧТО Следует знать ученикам ?</vt:lpstr>
      <vt:lpstr>Алгоритм выполнения задания №2 ЕГЭ:</vt:lpstr>
      <vt:lpstr>Частица. Определение. разряды.</vt:lpstr>
      <vt:lpstr>разряды</vt:lpstr>
      <vt:lpstr>Замечание</vt:lpstr>
      <vt:lpstr>Частицы как средства связи между предложениями. </vt:lpstr>
      <vt:lpstr>ПОТРЕНИРУЕМСЯ</vt:lpstr>
      <vt:lpstr>ПОТРЕНИРУЕМСЯ</vt:lpstr>
      <vt:lpstr>ПОТРЕНИРУЕМСЯ</vt:lpstr>
      <vt:lpstr>ПОТРЕНИРУЕМСЯ</vt:lpstr>
      <vt:lpstr>Местоимения. Определение. Разряды.  </vt:lpstr>
      <vt:lpstr>РАЗРЯДЫ</vt:lpstr>
      <vt:lpstr>Замечание </vt:lpstr>
      <vt:lpstr>РАЗРЯДЫ</vt:lpstr>
      <vt:lpstr>Местоимения как средства связи предложений в тексте.  </vt:lpstr>
      <vt:lpstr>ПОТРЕНИРУЕМСЯ </vt:lpstr>
      <vt:lpstr>ПОТРЕНИРУЕМСЯ</vt:lpstr>
      <vt:lpstr>ПОТРЕНИРУЕМСЯ</vt:lpstr>
      <vt:lpstr>Презентация PowerPoint</vt:lpstr>
      <vt:lpstr>Презентация PowerPoint</vt:lpstr>
      <vt:lpstr>Презентация PowerPoint</vt:lpstr>
      <vt:lpstr>Презентация PowerPoint</vt:lpstr>
      <vt:lpstr>ПОТРЕНИРУЕМСЯ</vt:lpstr>
      <vt:lpstr>ПОТРЕНИРУЕМСЯ</vt:lpstr>
      <vt:lpstr>ПОТРЕНИРУЕМСЯ</vt:lpstr>
      <vt:lpstr>ПОТРЕНИРУЕМСЯ</vt:lpstr>
      <vt:lpstr>ПОТРЕНИРУЕМСЯ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ПОДГОТОВКА К ЗАДАНИЮ №2 ЕГЭ</dc:title>
  <dc:creator>Windows User</dc:creator>
  <cp:lastModifiedBy>Windows User</cp:lastModifiedBy>
  <cp:revision>17</cp:revision>
  <dcterms:created xsi:type="dcterms:W3CDTF">2020-04-23T19:23:00Z</dcterms:created>
  <dcterms:modified xsi:type="dcterms:W3CDTF">2020-05-06T19:01:53Z</dcterms:modified>
</cp:coreProperties>
</file>